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107"/>
  </p:handoutMasterIdLst>
  <p:sldIdLst>
    <p:sldId id="257" r:id="rId2"/>
    <p:sldId id="258" r:id="rId3"/>
    <p:sldId id="425" r:id="rId4"/>
    <p:sldId id="259" r:id="rId5"/>
    <p:sldId id="260" r:id="rId6"/>
    <p:sldId id="404" r:id="rId7"/>
    <p:sldId id="261" r:id="rId8"/>
    <p:sldId id="426" r:id="rId9"/>
    <p:sldId id="262" r:id="rId10"/>
    <p:sldId id="265" r:id="rId11"/>
    <p:sldId id="264" r:id="rId12"/>
    <p:sldId id="405" r:id="rId13"/>
    <p:sldId id="453" r:id="rId14"/>
    <p:sldId id="407" r:id="rId15"/>
    <p:sldId id="430" r:id="rId16"/>
    <p:sldId id="408" r:id="rId17"/>
    <p:sldId id="451" r:id="rId18"/>
    <p:sldId id="452" r:id="rId19"/>
    <p:sldId id="409" r:id="rId20"/>
    <p:sldId id="428" r:id="rId21"/>
    <p:sldId id="429" r:id="rId22"/>
    <p:sldId id="427" r:id="rId23"/>
    <p:sldId id="431" r:id="rId24"/>
    <p:sldId id="423" r:id="rId25"/>
    <p:sldId id="266" r:id="rId26"/>
    <p:sldId id="418" r:id="rId27"/>
    <p:sldId id="419" r:id="rId28"/>
    <p:sldId id="420" r:id="rId29"/>
    <p:sldId id="421" r:id="rId30"/>
    <p:sldId id="422" r:id="rId31"/>
    <p:sldId id="406" r:id="rId32"/>
    <p:sldId id="424" r:id="rId33"/>
    <p:sldId id="267" r:id="rId34"/>
    <p:sldId id="268" r:id="rId35"/>
    <p:sldId id="270" r:id="rId36"/>
    <p:sldId id="271" r:id="rId37"/>
    <p:sldId id="272" r:id="rId38"/>
    <p:sldId id="273" r:id="rId39"/>
    <p:sldId id="274" r:id="rId40"/>
    <p:sldId id="276" r:id="rId41"/>
    <p:sldId id="278" r:id="rId42"/>
    <p:sldId id="412" r:id="rId43"/>
    <p:sldId id="449" r:id="rId44"/>
    <p:sldId id="450" r:id="rId45"/>
    <p:sldId id="279" r:id="rId46"/>
    <p:sldId id="414" r:id="rId47"/>
    <p:sldId id="281" r:id="rId48"/>
    <p:sldId id="415" r:id="rId49"/>
    <p:sldId id="284" r:id="rId50"/>
    <p:sldId id="287" r:id="rId51"/>
    <p:sldId id="288" r:id="rId52"/>
    <p:sldId id="432" r:id="rId53"/>
    <p:sldId id="289" r:id="rId54"/>
    <p:sldId id="433" r:id="rId55"/>
    <p:sldId id="290" r:id="rId56"/>
    <p:sldId id="291" r:id="rId57"/>
    <p:sldId id="292" r:id="rId58"/>
    <p:sldId id="293" r:id="rId59"/>
    <p:sldId id="294" r:id="rId60"/>
    <p:sldId id="295" r:id="rId61"/>
    <p:sldId id="296" r:id="rId62"/>
    <p:sldId id="297" r:id="rId63"/>
    <p:sldId id="299" r:id="rId64"/>
    <p:sldId id="300" r:id="rId65"/>
    <p:sldId id="301" r:id="rId66"/>
    <p:sldId id="302" r:id="rId67"/>
    <p:sldId id="369" r:id="rId68"/>
    <p:sldId id="434" r:id="rId69"/>
    <p:sldId id="417" r:id="rId70"/>
    <p:sldId id="352" r:id="rId71"/>
    <p:sldId id="353" r:id="rId72"/>
    <p:sldId id="371" r:id="rId73"/>
    <p:sldId id="435" r:id="rId74"/>
    <p:sldId id="436" r:id="rId75"/>
    <p:sldId id="437" r:id="rId76"/>
    <p:sldId id="392" r:id="rId77"/>
    <p:sldId id="394" r:id="rId78"/>
    <p:sldId id="395" r:id="rId79"/>
    <p:sldId id="438" r:id="rId80"/>
    <p:sldId id="396" r:id="rId81"/>
    <p:sldId id="439" r:id="rId82"/>
    <p:sldId id="447" r:id="rId83"/>
    <p:sldId id="448" r:id="rId84"/>
    <p:sldId id="314" r:id="rId85"/>
    <p:sldId id="315" r:id="rId86"/>
    <p:sldId id="316" r:id="rId87"/>
    <p:sldId id="317" r:id="rId88"/>
    <p:sldId id="318" r:id="rId89"/>
    <p:sldId id="319" r:id="rId90"/>
    <p:sldId id="320" r:id="rId91"/>
    <p:sldId id="397" r:id="rId92"/>
    <p:sldId id="440" r:id="rId93"/>
    <p:sldId id="324" r:id="rId94"/>
    <p:sldId id="441" r:id="rId95"/>
    <p:sldId id="325" r:id="rId96"/>
    <p:sldId id="326" r:id="rId97"/>
    <p:sldId id="442" r:id="rId98"/>
    <p:sldId id="327" r:id="rId99"/>
    <p:sldId id="443" r:id="rId100"/>
    <p:sldId id="445" r:id="rId101"/>
    <p:sldId id="446" r:id="rId102"/>
    <p:sldId id="365" r:id="rId103"/>
    <p:sldId id="366" r:id="rId104"/>
    <p:sldId id="454" r:id="rId105"/>
    <p:sldId id="368" r:id="rId10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depthPercent val="100"/>
      <c:rAngAx val="0"/>
      <c:perspective val="30"/>
    </c:view3D>
    <c:floor>
      <c:thickness val="0"/>
    </c:floor>
    <c:sideWall>
      <c:thickness val="0"/>
    </c:sideWall>
    <c:backWall>
      <c:thickness val="0"/>
    </c:backWall>
    <c:plotArea>
      <c:layout>
        <c:manualLayout>
          <c:layoutTarget val="inner"/>
          <c:xMode val="edge"/>
          <c:yMode val="edge"/>
          <c:x val="0.10349298510703668"/>
          <c:y val="3.6287000583260502E-2"/>
          <c:w val="0.74592130882551233"/>
          <c:h val="0.85670903062220105"/>
        </c:manualLayout>
      </c:layout>
      <c:bar3DChart>
        <c:barDir val="col"/>
        <c:grouping val="clustered"/>
        <c:varyColors val="0"/>
        <c:ser>
          <c:idx val="0"/>
          <c:order val="0"/>
          <c:tx>
            <c:strRef>
              <c:f>Лист1!$B$1</c:f>
              <c:strCache>
                <c:ptCount val="1"/>
                <c:pt idx="0">
                  <c:v>Ҳамагӣ</c:v>
                </c:pt>
              </c:strCache>
            </c:strRef>
          </c:tx>
          <c:invertIfNegative val="0"/>
          <c:dLbls>
            <c:dLbl>
              <c:idx val="0"/>
              <c:layout>
                <c:manualLayout>
                  <c:x val="9.6932875891573046E-3"/>
                  <c:y val="-9.4254069395495923E-17"/>
                </c:manualLayout>
              </c:layout>
              <c:tx>
                <c:rich>
                  <a:bodyPr/>
                  <a:lstStyle/>
                  <a:p>
                    <a:r>
                      <a:rPr lang="ru-RU" sz="1310"/>
                      <a:t>15989</a:t>
                    </a:r>
                    <a:endParaRPr lang="en-US" sz="900"/>
                  </a:p>
                </c:rich>
              </c:tx>
              <c:showLegendKey val="0"/>
              <c:showVal val="0"/>
              <c:showCatName val="0"/>
              <c:showSerName val="0"/>
              <c:showPercent val="0"/>
              <c:showBubbleSize val="0"/>
            </c:dLbl>
            <c:dLbl>
              <c:idx val="1"/>
              <c:layout/>
              <c:tx>
                <c:rich>
                  <a:bodyPr/>
                  <a:lstStyle/>
                  <a:p>
                    <a:r>
                      <a:rPr lang="tg-Cyrl-TJ" sz="1310"/>
                      <a:t>18773</a:t>
                    </a:r>
                    <a:endParaRPr lang="en-US" sz="900"/>
                  </a:p>
                </c:rich>
              </c:tx>
              <c:showLegendKey val="0"/>
              <c:showVal val="0"/>
              <c:showCatName val="0"/>
              <c:showSerName val="0"/>
              <c:showPercent val="0"/>
              <c:showBubbleSize val="0"/>
            </c:dLbl>
            <c:txPr>
              <a:bodyPr/>
              <a:lstStyle/>
              <a:p>
                <a:pPr>
                  <a:defRPr sz="1310" b="1" i="0">
                    <a:latin typeface="Times New Roman Tj" pitchFamily="18" charset="-52"/>
                  </a:defRPr>
                </a:pPr>
                <a:endParaRPr lang="ru-RU"/>
              </a:p>
            </c:txPr>
            <c:showLegendKey val="0"/>
            <c:showVal val="1"/>
            <c:showCatName val="0"/>
            <c:showSerName val="0"/>
            <c:showPercent val="0"/>
            <c:showBubbleSize val="0"/>
            <c:showLeaderLines val="0"/>
          </c:dLbls>
          <c:cat>
            <c:strRef>
              <c:f>Лист1!$A$2:$A$3</c:f>
              <c:strCache>
                <c:ptCount val="2"/>
                <c:pt idx="0">
                  <c:v>Соли 2017</c:v>
                </c:pt>
                <c:pt idx="1">
                  <c:v>Соли 2020</c:v>
                </c:pt>
              </c:strCache>
            </c:strRef>
          </c:cat>
          <c:val>
            <c:numRef>
              <c:f>Лист1!$B$2:$B$3</c:f>
              <c:numCache>
                <c:formatCode>General</c:formatCode>
                <c:ptCount val="2"/>
                <c:pt idx="0">
                  <c:v>17305</c:v>
                </c:pt>
                <c:pt idx="1">
                  <c:v>18105</c:v>
                </c:pt>
              </c:numCache>
            </c:numRef>
          </c:val>
        </c:ser>
        <c:ser>
          <c:idx val="1"/>
          <c:order val="1"/>
          <c:tx>
            <c:strRef>
              <c:f>Лист1!$C$1</c:f>
              <c:strCache>
                <c:ptCount val="1"/>
                <c:pt idx="0">
                  <c:v>Умумитаълимӣ</c:v>
                </c:pt>
              </c:strCache>
            </c:strRef>
          </c:tx>
          <c:invertIfNegative val="0"/>
          <c:dLbls>
            <c:dLbl>
              <c:idx val="0"/>
              <c:layout>
                <c:manualLayout>
                  <c:x val="3.0742616492256805E-2"/>
                  <c:y val="-1.3532571486395745E-2"/>
                </c:manualLayout>
              </c:layout>
              <c:tx>
                <c:rich>
                  <a:bodyPr/>
                  <a:lstStyle/>
                  <a:p>
                    <a:r>
                      <a:rPr lang="ru-RU" sz="1310"/>
                      <a:t>7920</a:t>
                    </a:r>
                    <a:endParaRPr lang="en-US"/>
                  </a:p>
                </c:rich>
              </c:tx>
              <c:showLegendKey val="0"/>
              <c:showVal val="0"/>
              <c:showCatName val="0"/>
              <c:showSerName val="0"/>
              <c:showPercent val="0"/>
              <c:showBubbleSize val="0"/>
            </c:dLbl>
            <c:dLbl>
              <c:idx val="1"/>
              <c:layout>
                <c:manualLayout>
                  <c:x val="2.4654701647082729E-2"/>
                  <c:y val="-3.7440408417527141E-3"/>
                </c:manualLayout>
              </c:layout>
              <c:tx>
                <c:rich>
                  <a:bodyPr/>
                  <a:lstStyle/>
                  <a:p>
                    <a:r>
                      <a:rPr lang="tg-Cyrl-TJ" sz="1310"/>
                      <a:t>8120</a:t>
                    </a:r>
                    <a:endParaRPr lang="en-US"/>
                  </a:p>
                </c:rich>
              </c:tx>
              <c:showLegendKey val="0"/>
              <c:showVal val="0"/>
              <c:showCatName val="0"/>
              <c:showSerName val="0"/>
              <c:showPercent val="0"/>
              <c:showBubbleSize val="0"/>
            </c:dLbl>
            <c:txPr>
              <a:bodyPr/>
              <a:lstStyle/>
              <a:p>
                <a:pPr>
                  <a:defRPr sz="1310" b="1" i="0">
                    <a:latin typeface="Times New Roman Tj" pitchFamily="18" charset="-52"/>
                  </a:defRPr>
                </a:pPr>
                <a:endParaRPr lang="ru-RU"/>
              </a:p>
            </c:txPr>
            <c:showLegendKey val="0"/>
            <c:showVal val="1"/>
            <c:showCatName val="0"/>
            <c:showSerName val="0"/>
            <c:showPercent val="0"/>
            <c:showBubbleSize val="0"/>
            <c:showLeaderLines val="0"/>
          </c:dLbls>
          <c:cat>
            <c:strRef>
              <c:f>Лист1!$A$2:$A$3</c:f>
              <c:strCache>
                <c:ptCount val="2"/>
                <c:pt idx="0">
                  <c:v>Соли 2017</c:v>
                </c:pt>
                <c:pt idx="1">
                  <c:v>Соли 2020</c:v>
                </c:pt>
              </c:strCache>
            </c:strRef>
          </c:cat>
          <c:val>
            <c:numRef>
              <c:f>Лист1!$C$2:$C$3</c:f>
              <c:numCache>
                <c:formatCode>General</c:formatCode>
                <c:ptCount val="2"/>
                <c:pt idx="0">
                  <c:v>7920</c:v>
                </c:pt>
                <c:pt idx="1">
                  <c:v>8120</c:v>
                </c:pt>
              </c:numCache>
            </c:numRef>
          </c:val>
        </c:ser>
        <c:ser>
          <c:idx val="2"/>
          <c:order val="2"/>
          <c:tx>
            <c:strRef>
              <c:f>Лист1!$D$1</c:f>
              <c:strCache>
                <c:ptCount val="1"/>
                <c:pt idx="0">
                  <c:v>Тахассусӣ</c:v>
                </c:pt>
              </c:strCache>
            </c:strRef>
          </c:tx>
          <c:invertIfNegative val="0"/>
          <c:dLbls>
            <c:dLbl>
              <c:idx val="0"/>
              <c:layout>
                <c:manualLayout>
                  <c:x val="2.2166594845552726E-2"/>
                  <c:y val="-1.4956631341101322E-2"/>
                </c:manualLayout>
              </c:layout>
              <c:showLegendKey val="0"/>
              <c:showVal val="1"/>
              <c:showCatName val="0"/>
              <c:showSerName val="0"/>
              <c:showPercent val="0"/>
              <c:showBubbleSize val="0"/>
            </c:dLbl>
            <c:dLbl>
              <c:idx val="1"/>
              <c:layout>
                <c:manualLayout>
                  <c:x val="2.3964334699386067E-2"/>
                  <c:y val="-1.1347006272011765E-2"/>
                </c:manualLayout>
              </c:layout>
              <c:tx>
                <c:rich>
                  <a:bodyPr/>
                  <a:lstStyle/>
                  <a:p>
                    <a:r>
                      <a:rPr lang="ru-RU"/>
                      <a:t>6689</a:t>
                    </a:r>
                    <a:endParaRPr lang="en-US"/>
                  </a:p>
                </c:rich>
              </c:tx>
              <c:showLegendKey val="0"/>
              <c:showVal val="0"/>
              <c:showCatName val="0"/>
              <c:showSerName val="0"/>
              <c:showPercent val="0"/>
              <c:showBubbleSize val="0"/>
            </c:dLbl>
            <c:txPr>
              <a:bodyPr/>
              <a:lstStyle/>
              <a:p>
                <a:pPr>
                  <a:defRPr sz="1310" b="1" i="0">
                    <a:latin typeface="Times New Roman Tj" pitchFamily="18" charset="-52"/>
                  </a:defRPr>
                </a:pPr>
                <a:endParaRPr lang="ru-RU"/>
              </a:p>
            </c:txPr>
            <c:showLegendKey val="0"/>
            <c:showVal val="1"/>
            <c:showCatName val="0"/>
            <c:showSerName val="0"/>
            <c:showPercent val="0"/>
            <c:showBubbleSize val="0"/>
            <c:showLeaderLines val="0"/>
          </c:dLbls>
          <c:cat>
            <c:strRef>
              <c:f>Лист1!$A$2:$A$3</c:f>
              <c:strCache>
                <c:ptCount val="2"/>
                <c:pt idx="0">
                  <c:v>Соли 2017</c:v>
                </c:pt>
                <c:pt idx="1">
                  <c:v>Соли 2020</c:v>
                </c:pt>
              </c:strCache>
            </c:strRef>
          </c:cat>
          <c:val>
            <c:numRef>
              <c:f>Лист1!$D$2:$D$3</c:f>
              <c:numCache>
                <c:formatCode>General</c:formatCode>
                <c:ptCount val="2"/>
                <c:pt idx="0">
                  <c:v>5721</c:v>
                </c:pt>
                <c:pt idx="1">
                  <c:v>6021</c:v>
                </c:pt>
              </c:numCache>
            </c:numRef>
          </c:val>
        </c:ser>
        <c:ser>
          <c:idx val="4"/>
          <c:order val="3"/>
          <c:tx>
            <c:strRef>
              <c:f>Лист1!$F$1</c:f>
              <c:strCache>
                <c:ptCount val="1"/>
                <c:pt idx="0">
                  <c:v>Бадеӣ </c:v>
                </c:pt>
              </c:strCache>
            </c:strRef>
          </c:tx>
          <c:invertIfNegative val="0"/>
          <c:dLbls>
            <c:dLbl>
              <c:idx val="0"/>
              <c:layout>
                <c:manualLayout>
                  <c:x val="1.9047251575283877E-2"/>
                  <c:y val="-1.2906094637164004E-2"/>
                </c:manualLayout>
              </c:layout>
              <c:showLegendKey val="0"/>
              <c:showVal val="1"/>
              <c:showCatName val="0"/>
              <c:showSerName val="0"/>
              <c:showPercent val="0"/>
              <c:showBubbleSize val="0"/>
            </c:dLbl>
            <c:dLbl>
              <c:idx val="1"/>
              <c:layout>
                <c:manualLayout>
                  <c:x val="1.5368310288949222E-2"/>
                  <c:y val="-1.5640404875211407E-2"/>
                </c:manualLayout>
              </c:layout>
              <c:tx>
                <c:rich>
                  <a:bodyPr/>
                  <a:lstStyle/>
                  <a:p>
                    <a:r>
                      <a:rPr lang="ru-RU"/>
                      <a:t>3964</a:t>
                    </a:r>
                    <a:endParaRPr lang="en-US"/>
                  </a:p>
                </c:rich>
              </c:tx>
              <c:showLegendKey val="0"/>
              <c:showVal val="0"/>
              <c:showCatName val="0"/>
              <c:showSerName val="0"/>
              <c:showPercent val="0"/>
              <c:showBubbleSize val="0"/>
            </c:dLbl>
            <c:txPr>
              <a:bodyPr/>
              <a:lstStyle/>
              <a:p>
                <a:pPr>
                  <a:defRPr sz="1179" b="1" i="0">
                    <a:latin typeface="Times New Roman Tj" pitchFamily="18" charset="-52"/>
                  </a:defRPr>
                </a:pPr>
                <a:endParaRPr lang="ru-RU"/>
              </a:p>
            </c:txPr>
            <c:showLegendKey val="0"/>
            <c:showVal val="1"/>
            <c:showCatName val="0"/>
            <c:showSerName val="0"/>
            <c:showPercent val="0"/>
            <c:showBubbleSize val="0"/>
            <c:showLeaderLines val="0"/>
          </c:dLbls>
          <c:cat>
            <c:strRef>
              <c:f>Лист1!$A$2:$A$3</c:f>
              <c:strCache>
                <c:ptCount val="2"/>
                <c:pt idx="0">
                  <c:v>Соли 2017</c:v>
                </c:pt>
                <c:pt idx="1">
                  <c:v>Соли 2020</c:v>
                </c:pt>
              </c:strCache>
            </c:strRef>
          </c:cat>
          <c:val>
            <c:numRef>
              <c:f>Лист1!$F$2:$F$3</c:f>
              <c:numCache>
                <c:formatCode>General</c:formatCode>
                <c:ptCount val="2"/>
                <c:pt idx="0">
                  <c:v>3764</c:v>
                </c:pt>
                <c:pt idx="1">
                  <c:v>3964</c:v>
                </c:pt>
              </c:numCache>
            </c:numRef>
          </c:val>
        </c:ser>
        <c:dLbls>
          <c:showLegendKey val="0"/>
          <c:showVal val="0"/>
          <c:showCatName val="0"/>
          <c:showSerName val="0"/>
          <c:showPercent val="0"/>
          <c:showBubbleSize val="0"/>
        </c:dLbls>
        <c:gapWidth val="150"/>
        <c:shape val="cylinder"/>
        <c:axId val="123942400"/>
        <c:axId val="123180096"/>
        <c:axId val="0"/>
      </c:bar3DChart>
      <c:catAx>
        <c:axId val="123942400"/>
        <c:scaling>
          <c:orientation val="minMax"/>
        </c:scaling>
        <c:delete val="0"/>
        <c:axPos val="b"/>
        <c:numFmt formatCode="General" sourceLinked="1"/>
        <c:majorTickMark val="out"/>
        <c:minorTickMark val="none"/>
        <c:tickLblPos val="nextTo"/>
        <c:txPr>
          <a:bodyPr/>
          <a:lstStyle/>
          <a:p>
            <a:pPr>
              <a:defRPr sz="1572" b="1">
                <a:latin typeface="Times New Roman Tj" pitchFamily="18" charset="-52"/>
              </a:defRPr>
            </a:pPr>
            <a:endParaRPr lang="ru-RU"/>
          </a:p>
        </c:txPr>
        <c:crossAx val="123180096"/>
        <c:crosses val="autoZero"/>
        <c:auto val="1"/>
        <c:lblAlgn val="ctr"/>
        <c:lblOffset val="100"/>
        <c:noMultiLvlLbl val="0"/>
      </c:catAx>
      <c:valAx>
        <c:axId val="123180096"/>
        <c:scaling>
          <c:orientation val="minMax"/>
        </c:scaling>
        <c:delete val="0"/>
        <c:axPos val="l"/>
        <c:majorGridlines/>
        <c:numFmt formatCode="General" sourceLinked="1"/>
        <c:majorTickMark val="out"/>
        <c:minorTickMark val="none"/>
        <c:tickLblPos val="nextTo"/>
        <c:crossAx val="123942400"/>
        <c:crosses val="autoZero"/>
        <c:crossBetween val="between"/>
      </c:valAx>
      <c:spPr>
        <a:noFill/>
        <a:ln w="33267">
          <a:noFill/>
        </a:ln>
      </c:spPr>
    </c:plotArea>
    <c:legend>
      <c:legendPos val="r"/>
      <c:legendEntry>
        <c:idx val="0"/>
        <c:txPr>
          <a:bodyPr/>
          <a:lstStyle/>
          <a:p>
            <a:pPr>
              <a:defRPr sz="1310" b="1">
                <a:latin typeface="Times New Roman Tj" pitchFamily="18" charset="-52"/>
              </a:defRPr>
            </a:pPr>
            <a:endParaRPr lang="ru-RU"/>
          </a:p>
        </c:txPr>
      </c:legendEntry>
      <c:legendEntry>
        <c:idx val="1"/>
        <c:txPr>
          <a:bodyPr/>
          <a:lstStyle/>
          <a:p>
            <a:pPr>
              <a:defRPr sz="1310" b="1">
                <a:latin typeface="Times New Roman Tj" pitchFamily="18" charset="-52"/>
                <a:ea typeface="MS Gothic" pitchFamily="49" charset="-128"/>
              </a:defRPr>
            </a:pPr>
            <a:endParaRPr lang="ru-RU"/>
          </a:p>
        </c:txPr>
      </c:legendEntry>
      <c:legendEntry>
        <c:idx val="2"/>
        <c:txPr>
          <a:bodyPr/>
          <a:lstStyle/>
          <a:p>
            <a:pPr>
              <a:defRPr sz="1310" b="1">
                <a:latin typeface="Times New Roman Tj" pitchFamily="18" charset="-52"/>
              </a:defRPr>
            </a:pPr>
            <a:endParaRPr lang="ru-RU"/>
          </a:p>
        </c:txPr>
      </c:legendEntry>
      <c:legendEntry>
        <c:idx val="3"/>
        <c:txPr>
          <a:bodyPr/>
          <a:lstStyle/>
          <a:p>
            <a:pPr>
              <a:defRPr sz="1310" b="1">
                <a:latin typeface="Times New Roman Tj" pitchFamily="18" charset="-52"/>
              </a:defRPr>
            </a:pPr>
            <a:endParaRPr lang="ru-RU"/>
          </a:p>
        </c:txPr>
      </c:legendEntry>
      <c:layout>
        <c:manualLayout>
          <c:xMode val="edge"/>
          <c:yMode val="edge"/>
          <c:x val="0.7866242038216561"/>
          <c:y val="0.21875000000000006"/>
          <c:w val="0.20222929936305734"/>
          <c:h val="0.5625"/>
        </c:manualLayout>
      </c:layout>
      <c:overlay val="0"/>
      <c:txPr>
        <a:bodyPr/>
        <a:lstStyle/>
        <a:p>
          <a:pPr>
            <a:defRPr sz="1310" b="1">
              <a:latin typeface="Times New Roman Tj" pitchFamily="18" charset="-52"/>
            </a:defRPr>
          </a:pPr>
          <a:endParaRPr lang="ru-RU"/>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depthPercent val="100"/>
      <c:rAngAx val="0"/>
      <c:perspective val="30"/>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Азхудкунӣ</c:v>
                </c:pt>
              </c:strCache>
            </c:strRef>
          </c:tx>
          <c:spPr>
            <a:solidFill>
              <a:srgbClr val="00B050"/>
            </a:solidFill>
          </c:spPr>
          <c:invertIfNegative val="0"/>
          <c:dLbls>
            <c:dLbl>
              <c:idx val="0"/>
              <c:layout>
                <c:manualLayout>
                  <c:x val="7.7160493827160889E-3"/>
                  <c:y val="-1.4030166404402036E-2"/>
                </c:manualLayout>
              </c:layout>
              <c:showLegendKey val="1"/>
              <c:showVal val="1"/>
              <c:showCatName val="0"/>
              <c:showSerName val="0"/>
              <c:showPercent val="0"/>
              <c:showBubbleSize val="0"/>
            </c:dLbl>
            <c:dLbl>
              <c:idx val="1"/>
              <c:layout/>
              <c:tx>
                <c:rich>
                  <a:bodyPr/>
                  <a:lstStyle/>
                  <a:p>
                    <a:r>
                      <a:rPr lang="tg-Cyrl-TJ" dirty="0" smtClean="0"/>
                      <a:t>68</a:t>
                    </a:r>
                    <a:r>
                      <a:rPr lang="en-US" dirty="0" smtClean="0"/>
                      <a:t>,4</a:t>
                    </a:r>
                    <a:r>
                      <a:rPr lang="tg-Cyrl-TJ" dirty="0"/>
                      <a:t>%</a:t>
                    </a:r>
                    <a:endParaRPr lang="en-US" dirty="0"/>
                  </a:p>
                </c:rich>
              </c:tx>
              <c:showLegendKey val="1"/>
              <c:showVal val="0"/>
              <c:showCatName val="0"/>
              <c:showSerName val="0"/>
              <c:showPercent val="0"/>
              <c:showBubbleSize val="0"/>
            </c:dLbl>
            <c:dLbl>
              <c:idx val="2"/>
              <c:layout>
                <c:manualLayout>
                  <c:x val="1.2345679012345718E-2"/>
                  <c:y val="0"/>
                </c:manualLayout>
              </c:layout>
              <c:tx>
                <c:rich>
                  <a:bodyPr/>
                  <a:lstStyle/>
                  <a:p>
                    <a:r>
                      <a:rPr lang="tg-Cyrl-TJ" dirty="0" smtClean="0"/>
                      <a:t>74</a:t>
                    </a:r>
                    <a:r>
                      <a:rPr lang="en-US" dirty="0" smtClean="0"/>
                      <a:t>,</a:t>
                    </a:r>
                    <a:r>
                      <a:rPr lang="tg-Cyrl-TJ" dirty="0" smtClean="0"/>
                      <a:t>6%</a:t>
                    </a:r>
                    <a:endParaRPr lang="en-US" dirty="0"/>
                  </a:p>
                </c:rich>
              </c:tx>
              <c:showLegendKey val="1"/>
              <c:showVal val="0"/>
              <c:showCatName val="0"/>
              <c:showSerName val="0"/>
              <c:showPercent val="0"/>
              <c:showBubbleSize val="0"/>
            </c:dLbl>
            <c:txPr>
              <a:bodyPr/>
              <a:lstStyle/>
              <a:p>
                <a:pPr>
                  <a:defRPr sz="1612" b="1">
                    <a:latin typeface="Times New Roman" pitchFamily="18" charset="0"/>
                    <a:cs typeface="Times New Roman" pitchFamily="18" charset="0"/>
                  </a:defRPr>
                </a:pPr>
                <a:endParaRPr lang="ru-RU"/>
              </a:p>
            </c:txPr>
            <c:showLegendKey val="1"/>
            <c:showVal val="1"/>
            <c:showCatName val="0"/>
            <c:showSerName val="0"/>
            <c:showPercent val="0"/>
            <c:showBubbleSize val="0"/>
            <c:showLeaderLines val="0"/>
          </c:dLbls>
          <c:cat>
            <c:strRef>
              <c:f>Лист1!$A$2:$A$4</c:f>
              <c:strCache>
                <c:ptCount val="3"/>
                <c:pt idx="1">
                  <c:v>2018-2019</c:v>
                </c:pt>
                <c:pt idx="2">
                  <c:v>2019-2020</c:v>
                </c:pt>
              </c:strCache>
            </c:strRef>
          </c:cat>
          <c:val>
            <c:numRef>
              <c:f>Лист1!$B$2:$B$4</c:f>
              <c:numCache>
                <c:formatCode>General</c:formatCode>
                <c:ptCount val="3"/>
                <c:pt idx="1">
                  <c:v>68.400000000000006</c:v>
                </c:pt>
                <c:pt idx="2">
                  <c:v>74.599999999999994</c:v>
                </c:pt>
              </c:numCache>
            </c:numRef>
          </c:val>
        </c:ser>
        <c:ser>
          <c:idx val="1"/>
          <c:order val="1"/>
          <c:tx>
            <c:strRef>
              <c:f>Лист1!$C$1</c:f>
              <c:strCache>
                <c:ptCount val="1"/>
                <c:pt idx="0">
                  <c:v>Сифат</c:v>
                </c:pt>
              </c:strCache>
            </c:strRef>
          </c:tx>
          <c:spPr>
            <a:solidFill>
              <a:schemeClr val="accent2">
                <a:lumMod val="75000"/>
              </a:schemeClr>
            </a:solidFill>
          </c:spPr>
          <c:invertIfNegative val="0"/>
          <c:dLbls>
            <c:dLbl>
              <c:idx val="0"/>
              <c:layout>
                <c:manualLayout>
                  <c:x val="1.8518518518518576E-2"/>
                  <c:y val="-8.4180998426411548E-3"/>
                </c:manualLayout>
              </c:layout>
              <c:showLegendKey val="0"/>
              <c:showVal val="1"/>
              <c:showCatName val="0"/>
              <c:showSerName val="0"/>
              <c:showPercent val="0"/>
              <c:showBubbleSize val="0"/>
            </c:dLbl>
            <c:dLbl>
              <c:idx val="1"/>
              <c:layout>
                <c:manualLayout>
                  <c:x val="3.1586797240938151E-2"/>
                  <c:y val="-2.3326642484918045E-2"/>
                </c:manualLayout>
              </c:layout>
              <c:tx>
                <c:rich>
                  <a:bodyPr/>
                  <a:lstStyle/>
                  <a:p>
                    <a:r>
                      <a:rPr lang="tg-Cyrl-TJ" dirty="0" smtClean="0"/>
                      <a:t>5</a:t>
                    </a:r>
                    <a:r>
                      <a:rPr lang="en-US" dirty="0" smtClean="0"/>
                      <a:t>5,2</a:t>
                    </a:r>
                    <a:r>
                      <a:rPr lang="tg-Cyrl-TJ" dirty="0"/>
                      <a:t>%</a:t>
                    </a:r>
                    <a:endParaRPr lang="en-US" dirty="0"/>
                  </a:p>
                </c:rich>
              </c:tx>
              <c:showLegendKey val="0"/>
              <c:showVal val="0"/>
              <c:showCatName val="0"/>
              <c:showSerName val="0"/>
              <c:showPercent val="0"/>
              <c:showBubbleSize val="0"/>
            </c:dLbl>
            <c:dLbl>
              <c:idx val="2"/>
              <c:layout>
                <c:manualLayout>
                  <c:x val="3.7405741171717563E-2"/>
                  <c:y val="-2.7214416232404386E-2"/>
                </c:manualLayout>
              </c:layout>
              <c:tx>
                <c:rich>
                  <a:bodyPr/>
                  <a:lstStyle/>
                  <a:p>
                    <a:r>
                      <a:rPr lang="tg-Cyrl-TJ" dirty="0" smtClean="0"/>
                      <a:t>62</a:t>
                    </a:r>
                    <a:r>
                      <a:rPr lang="en-US" dirty="0" smtClean="0"/>
                      <a:t>,1</a:t>
                    </a:r>
                    <a:r>
                      <a:rPr lang="tg-Cyrl-TJ" dirty="0"/>
                      <a:t>%</a:t>
                    </a:r>
                    <a:endParaRPr lang="en-US" dirty="0"/>
                  </a:p>
                </c:rich>
              </c:tx>
              <c:showLegendKey val="0"/>
              <c:showVal val="0"/>
              <c:showCatName val="0"/>
              <c:showSerName val="0"/>
              <c:showPercent val="0"/>
              <c:showBubbleSize val="0"/>
            </c:dLbl>
            <c:txPr>
              <a:bodyPr/>
              <a:lstStyle/>
              <a:p>
                <a:pPr>
                  <a:defRPr sz="1612"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strRef>
              <c:f>Лист1!$A$2:$A$4</c:f>
              <c:strCache>
                <c:ptCount val="3"/>
                <c:pt idx="1">
                  <c:v>2018-2019</c:v>
                </c:pt>
                <c:pt idx="2">
                  <c:v>2019-2020</c:v>
                </c:pt>
              </c:strCache>
            </c:strRef>
          </c:cat>
          <c:val>
            <c:numRef>
              <c:f>Лист1!$C$2:$C$4</c:f>
              <c:numCache>
                <c:formatCode>General</c:formatCode>
                <c:ptCount val="3"/>
                <c:pt idx="1">
                  <c:v>55.2</c:v>
                </c:pt>
                <c:pt idx="2">
                  <c:v>64.099999999999994</c:v>
                </c:pt>
              </c:numCache>
            </c:numRef>
          </c:val>
        </c:ser>
        <c:dLbls>
          <c:showLegendKey val="0"/>
          <c:showVal val="0"/>
          <c:showCatName val="0"/>
          <c:showSerName val="0"/>
          <c:showPercent val="0"/>
          <c:showBubbleSize val="0"/>
        </c:dLbls>
        <c:gapWidth val="150"/>
        <c:shape val="box"/>
        <c:axId val="152092160"/>
        <c:axId val="117416512"/>
        <c:axId val="0"/>
      </c:bar3DChart>
      <c:catAx>
        <c:axId val="152092160"/>
        <c:scaling>
          <c:orientation val="minMax"/>
        </c:scaling>
        <c:delete val="0"/>
        <c:axPos val="b"/>
        <c:numFmt formatCode="General" sourceLinked="1"/>
        <c:majorTickMark val="out"/>
        <c:minorTickMark val="none"/>
        <c:tickLblPos val="nextTo"/>
        <c:txPr>
          <a:bodyPr/>
          <a:lstStyle/>
          <a:p>
            <a:pPr>
              <a:defRPr sz="1612" b="1">
                <a:latin typeface="Times New Roman" pitchFamily="18" charset="0"/>
                <a:cs typeface="Times New Roman" pitchFamily="18" charset="0"/>
              </a:defRPr>
            </a:pPr>
            <a:endParaRPr lang="ru-RU"/>
          </a:p>
        </c:txPr>
        <c:crossAx val="117416512"/>
        <c:crosses val="autoZero"/>
        <c:auto val="1"/>
        <c:lblAlgn val="ctr"/>
        <c:lblOffset val="100"/>
        <c:noMultiLvlLbl val="0"/>
      </c:catAx>
      <c:valAx>
        <c:axId val="117416512"/>
        <c:scaling>
          <c:orientation val="minMax"/>
        </c:scaling>
        <c:delete val="0"/>
        <c:axPos val="l"/>
        <c:majorGridlines/>
        <c:numFmt formatCode="General" sourceLinked="1"/>
        <c:majorTickMark val="out"/>
        <c:minorTickMark val="none"/>
        <c:tickLblPos val="nextTo"/>
        <c:crossAx val="152092160"/>
        <c:crosses val="autoZero"/>
        <c:crossBetween val="between"/>
      </c:valAx>
      <c:spPr>
        <a:noFill/>
        <a:ln w="34123">
          <a:noFill/>
        </a:ln>
      </c:spPr>
    </c:plotArea>
    <c:legend>
      <c:legendPos val="r"/>
      <c:layout>
        <c:manualLayout>
          <c:xMode val="edge"/>
          <c:yMode val="edge"/>
          <c:x val="0.6919642857142857"/>
          <c:y val="0.40532544378698232"/>
          <c:w val="0.17503461472910137"/>
          <c:h val="0.14792899408284033"/>
        </c:manualLayout>
      </c:layout>
      <c:overlay val="0"/>
      <c:txPr>
        <a:bodyPr/>
        <a:lstStyle/>
        <a:p>
          <a:pPr>
            <a:defRPr sz="1881" b="1">
              <a:latin typeface="Times New Roman" pitchFamily="18" charset="0"/>
              <a:cs typeface="Times New Roman" pitchFamily="18" charset="0"/>
            </a:defRPr>
          </a:pPr>
          <a:endParaRPr lang="ru-RU"/>
        </a:p>
      </c:txPr>
    </c:legend>
    <c:plotVisOnly val="1"/>
    <c:dispBlanksAs val="gap"/>
    <c:showDLblsOverMax val="0"/>
  </c:chart>
  <c:txPr>
    <a:bodyPr/>
    <a:lstStyle/>
    <a:p>
      <a:pPr>
        <a:defRPr sz="2418"/>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5906933508311458E-2"/>
          <c:y val="5.7374628350497982E-2"/>
          <c:w val="0.81027206668610863"/>
          <c:h val="0.82574266639926008"/>
        </c:manualLayout>
      </c:layout>
      <c:bar3DChart>
        <c:barDir val="col"/>
        <c:grouping val="clustered"/>
        <c:varyColors val="0"/>
        <c:ser>
          <c:idx val="0"/>
          <c:order val="0"/>
          <c:tx>
            <c:strRef>
              <c:f>Лист1!$B$1</c:f>
              <c:strCache>
                <c:ptCount val="1"/>
                <c:pt idx="0">
                  <c:v>2018</c:v>
                </c:pt>
              </c:strCache>
            </c:strRef>
          </c:tx>
          <c:invertIfNegative val="0"/>
          <c:dLbls>
            <c:dLbl>
              <c:idx val="0"/>
              <c:layout>
                <c:manualLayout>
                  <c:x val="6.1727179935841354E-3"/>
                  <c:y val="-3.3357141911227892E-2"/>
                </c:manualLayout>
              </c:layout>
              <c:tx>
                <c:rich>
                  <a:bodyPr/>
                  <a:lstStyle/>
                  <a:p>
                    <a:r>
                      <a:rPr lang="tg-Cyrl-TJ" sz="2400" dirty="0" smtClean="0">
                        <a:solidFill>
                          <a:schemeClr val="tx1"/>
                        </a:solidFill>
                        <a:latin typeface="Times New Roman" pitchFamily="18" charset="0"/>
                        <a:cs typeface="Times New Roman" pitchFamily="18" charset="0"/>
                      </a:rPr>
                      <a:t>70</a:t>
                    </a:r>
                    <a:r>
                      <a:rPr lang="en-US" sz="2400" dirty="0" smtClean="0">
                        <a:solidFill>
                          <a:schemeClr val="tx1"/>
                        </a:solidFill>
                        <a:latin typeface="Times New Roman" pitchFamily="18" charset="0"/>
                        <a:cs typeface="Times New Roman" pitchFamily="18" charset="0"/>
                      </a:rPr>
                      <a:t>,</a:t>
                    </a:r>
                    <a:r>
                      <a:rPr lang="tg-Cyrl-TJ" sz="2400" dirty="0" smtClean="0">
                        <a:solidFill>
                          <a:schemeClr val="tx1"/>
                        </a:solidFill>
                        <a:latin typeface="Times New Roman" pitchFamily="18" charset="0"/>
                        <a:cs typeface="Times New Roman" pitchFamily="18" charset="0"/>
                      </a:rPr>
                      <a:t>9</a:t>
                    </a:r>
                    <a:r>
                      <a:rPr lang="en-US" sz="2400" dirty="0" smtClean="0">
                        <a:solidFill>
                          <a:schemeClr val="tx1"/>
                        </a:solidFill>
                        <a:latin typeface="Times New Roman" pitchFamily="18" charset="0"/>
                        <a:cs typeface="Times New Roman" pitchFamily="18" charset="0"/>
                      </a:rPr>
                      <a:t>%</a:t>
                    </a:r>
                    <a:endParaRPr lang="en-US" sz="3200" dirty="0">
                      <a:solidFill>
                        <a:schemeClr val="tx1"/>
                      </a:solidFill>
                    </a:endParaRPr>
                  </a:p>
                </c:rich>
              </c:tx>
              <c:showLegendKey val="0"/>
              <c:showVal val="1"/>
              <c:showCatName val="0"/>
              <c:showSerName val="0"/>
              <c:showPercent val="0"/>
              <c:showBubbleSize val="0"/>
            </c:dLbl>
            <c:dLbl>
              <c:idx val="1"/>
              <c:layout>
                <c:manualLayout>
                  <c:x val="-3.0864197530863632E-3"/>
                  <c:y val="-2.1701120042650391E-2"/>
                </c:manualLayout>
              </c:layout>
              <c:tx>
                <c:rich>
                  <a:bodyPr/>
                  <a:lstStyle/>
                  <a:p>
                    <a:r>
                      <a:rPr lang="en-US" sz="2400" dirty="0" smtClean="0"/>
                      <a:t>9</a:t>
                    </a:r>
                    <a:r>
                      <a:rPr lang="tg-Cyrl-TJ" sz="2400" dirty="0" smtClean="0"/>
                      <a:t>8,4</a:t>
                    </a:r>
                    <a:r>
                      <a:rPr lang="en-US" sz="2400" dirty="0" smtClean="0"/>
                      <a:t>%</a:t>
                    </a:r>
                    <a:endParaRPr lang="en-US" dirty="0"/>
                  </a:p>
                </c:rich>
              </c:tx>
              <c:showLegendKey val="0"/>
              <c:showVal val="1"/>
              <c:showCatName val="0"/>
              <c:showSerName val="0"/>
              <c:showPercent val="0"/>
              <c:showBubbleSize val="0"/>
            </c:dLbl>
            <c:dLbl>
              <c:idx val="2"/>
              <c:layout>
                <c:manualLayout>
                  <c:x val="-4.6296296296296294E-3"/>
                  <c:y val="-2.1701120042650391E-2"/>
                </c:manualLayout>
              </c:layout>
              <c:tx>
                <c:rich>
                  <a:bodyPr/>
                  <a:lstStyle/>
                  <a:p>
                    <a:r>
                      <a:rPr lang="en-US" dirty="0" smtClean="0"/>
                      <a:t>3,3%</a:t>
                    </a:r>
                    <a:endParaRPr lang="en-US" dirty="0"/>
                  </a:p>
                </c:rich>
              </c:tx>
              <c:showLegendKey val="0"/>
              <c:showVal val="1"/>
              <c:showCatName val="0"/>
              <c:showSerName val="0"/>
              <c:showPercent val="0"/>
              <c:showBubbleSize val="0"/>
            </c:dLbl>
            <c:txPr>
              <a:bodyPr/>
              <a:lstStyle/>
              <a:p>
                <a:pPr>
                  <a:defRPr sz="2400" b="1">
                    <a:solidFill>
                      <a:schemeClr val="tx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strRef>
              <c:f>Лист1!$A$2:$A$4</c:f>
              <c:strCache>
                <c:ptCount val="3"/>
                <c:pt idx="0">
                  <c:v>Сифат + 5</c:v>
                </c:pt>
                <c:pt idx="1">
                  <c:v>Пешрафт + 0,5</c:v>
                </c:pt>
                <c:pt idx="2">
                  <c:v>Холи миёна + 0,5</c:v>
                </c:pt>
              </c:strCache>
            </c:strRef>
          </c:cat>
          <c:val>
            <c:numRef>
              <c:f>Лист1!$B$2:$B$4</c:f>
              <c:numCache>
                <c:formatCode>0.00%</c:formatCode>
                <c:ptCount val="3"/>
                <c:pt idx="0">
                  <c:v>0.70899999999999996</c:v>
                </c:pt>
                <c:pt idx="1">
                  <c:v>0.98399999999999999</c:v>
                </c:pt>
                <c:pt idx="2">
                  <c:v>3.3000000000000002E-2</c:v>
                </c:pt>
              </c:numCache>
            </c:numRef>
          </c:val>
        </c:ser>
        <c:ser>
          <c:idx val="1"/>
          <c:order val="1"/>
          <c:tx>
            <c:strRef>
              <c:f>Лист1!$C$1</c:f>
              <c:strCache>
                <c:ptCount val="1"/>
                <c:pt idx="0">
                  <c:v>2019</c:v>
                </c:pt>
              </c:strCache>
            </c:strRef>
          </c:tx>
          <c:invertIfNegative val="0"/>
          <c:dPt>
            <c:idx val="0"/>
            <c:invertIfNegative val="0"/>
            <c:bubble3D val="0"/>
          </c:dPt>
          <c:dLbls>
            <c:dLbl>
              <c:idx val="0"/>
              <c:layout>
                <c:manualLayout>
                  <c:x val="3.7191272965879263E-2"/>
                  <c:y val="-1.4943524819969025E-2"/>
                </c:manualLayout>
              </c:layout>
              <c:tx>
                <c:rich>
                  <a:bodyPr/>
                  <a:lstStyle/>
                  <a:p>
                    <a:r>
                      <a:rPr lang="tg-Cyrl-TJ" sz="2400" dirty="0" smtClean="0">
                        <a:solidFill>
                          <a:schemeClr val="tx1"/>
                        </a:solidFill>
                        <a:latin typeface="Times New Roman" pitchFamily="18" charset="0"/>
                        <a:cs typeface="Times New Roman" pitchFamily="18" charset="0"/>
                      </a:rPr>
                      <a:t>75,9</a:t>
                    </a:r>
                    <a:r>
                      <a:rPr lang="en-US" sz="2400"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c:rich>
              </c:tx>
              <c:showLegendKey val="0"/>
              <c:showVal val="1"/>
              <c:showCatName val="0"/>
              <c:showSerName val="0"/>
              <c:showPercent val="0"/>
              <c:showBubbleSize val="0"/>
            </c:dLbl>
            <c:dLbl>
              <c:idx val="1"/>
              <c:layout>
                <c:manualLayout>
                  <c:x val="5.4845068826828304E-2"/>
                  <c:y val="-3.5673329295376539E-2"/>
                </c:manualLayout>
              </c:layout>
              <c:tx>
                <c:rich>
                  <a:bodyPr/>
                  <a:lstStyle/>
                  <a:p>
                    <a:r>
                      <a:rPr lang="tg-Cyrl-TJ" sz="2400" dirty="0" smtClean="0"/>
                      <a:t>98,9</a:t>
                    </a:r>
                    <a:r>
                      <a:rPr lang="en-US" sz="2400" dirty="0" smtClean="0"/>
                      <a:t>%</a:t>
                    </a:r>
                    <a:endParaRPr lang="en-US" dirty="0"/>
                  </a:p>
                </c:rich>
              </c:tx>
              <c:showLegendKey val="0"/>
              <c:showVal val="1"/>
              <c:showCatName val="0"/>
              <c:showSerName val="0"/>
              <c:showPercent val="0"/>
              <c:showBubbleSize val="0"/>
            </c:dLbl>
            <c:dLbl>
              <c:idx val="2"/>
              <c:layout>
                <c:manualLayout>
                  <c:x val="2.1604938271604937E-2"/>
                  <c:y val="-2.4413760047981688E-2"/>
                </c:manualLayout>
              </c:layout>
              <c:tx>
                <c:rich>
                  <a:bodyPr/>
                  <a:lstStyle/>
                  <a:p>
                    <a:r>
                      <a:rPr lang="en-US" dirty="0" smtClean="0"/>
                      <a:t>3,</a:t>
                    </a:r>
                    <a:r>
                      <a:rPr lang="tg-Cyrl-TJ" dirty="0" smtClean="0"/>
                      <a:t>8</a:t>
                    </a:r>
                    <a:r>
                      <a:rPr lang="en-US" dirty="0" smtClean="0"/>
                      <a:t>%</a:t>
                    </a:r>
                    <a:endParaRPr lang="en-US" dirty="0"/>
                  </a:p>
                </c:rich>
              </c:tx>
              <c:showLegendKey val="0"/>
              <c:showVal val="1"/>
              <c:showCatName val="0"/>
              <c:showSerName val="0"/>
              <c:showPercent val="0"/>
              <c:showBubbleSize val="0"/>
            </c:dLbl>
            <c:txPr>
              <a:bodyPr/>
              <a:lstStyle/>
              <a:p>
                <a:pPr>
                  <a:defRPr sz="2400" b="1">
                    <a:solidFill>
                      <a:schemeClr val="tx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strRef>
              <c:f>Лист1!$A$2:$A$4</c:f>
              <c:strCache>
                <c:ptCount val="3"/>
                <c:pt idx="0">
                  <c:v>Сифат + 5</c:v>
                </c:pt>
                <c:pt idx="1">
                  <c:v>Пешрафт + 0,5</c:v>
                </c:pt>
                <c:pt idx="2">
                  <c:v>Холи миёна + 0,5</c:v>
                </c:pt>
              </c:strCache>
            </c:strRef>
          </c:cat>
          <c:val>
            <c:numRef>
              <c:f>Лист1!$C$2:$C$4</c:f>
              <c:numCache>
                <c:formatCode>0.00%</c:formatCode>
                <c:ptCount val="3"/>
                <c:pt idx="0">
                  <c:v>0.75900000000000001</c:v>
                </c:pt>
                <c:pt idx="1">
                  <c:v>0.98899999999999999</c:v>
                </c:pt>
                <c:pt idx="2">
                  <c:v>3.7999999999999999E-2</c:v>
                </c:pt>
              </c:numCache>
            </c:numRef>
          </c:val>
        </c:ser>
        <c:dLbls>
          <c:showLegendKey val="0"/>
          <c:showVal val="0"/>
          <c:showCatName val="0"/>
          <c:showSerName val="0"/>
          <c:showPercent val="0"/>
          <c:showBubbleSize val="0"/>
        </c:dLbls>
        <c:gapWidth val="150"/>
        <c:shape val="cylinder"/>
        <c:axId val="264802816"/>
        <c:axId val="98237760"/>
        <c:axId val="0"/>
      </c:bar3DChart>
      <c:catAx>
        <c:axId val="264802816"/>
        <c:scaling>
          <c:orientation val="minMax"/>
        </c:scaling>
        <c:delete val="0"/>
        <c:axPos val="b"/>
        <c:majorTickMark val="out"/>
        <c:minorTickMark val="none"/>
        <c:tickLblPos val="nextTo"/>
        <c:txPr>
          <a:bodyPr/>
          <a:lstStyle/>
          <a:p>
            <a:pPr>
              <a:defRPr sz="2400" b="1">
                <a:solidFill>
                  <a:srgbClr val="FF0000"/>
                </a:solidFill>
                <a:latin typeface="Times New Roman" pitchFamily="18" charset="0"/>
                <a:cs typeface="Times New Roman" pitchFamily="18" charset="0"/>
              </a:defRPr>
            </a:pPr>
            <a:endParaRPr lang="ru-RU"/>
          </a:p>
        </c:txPr>
        <c:crossAx val="98237760"/>
        <c:crosses val="autoZero"/>
        <c:auto val="1"/>
        <c:lblAlgn val="ctr"/>
        <c:lblOffset val="100"/>
        <c:noMultiLvlLbl val="0"/>
      </c:catAx>
      <c:valAx>
        <c:axId val="98237760"/>
        <c:scaling>
          <c:orientation val="minMax"/>
        </c:scaling>
        <c:delete val="0"/>
        <c:axPos val="l"/>
        <c:majorGridlines/>
        <c:numFmt formatCode="0.00%" sourceLinked="1"/>
        <c:majorTickMark val="out"/>
        <c:minorTickMark val="none"/>
        <c:tickLblPos val="nextTo"/>
        <c:crossAx val="264802816"/>
        <c:crosses val="autoZero"/>
        <c:crossBetween val="between"/>
      </c:valAx>
    </c:plotArea>
    <c:legend>
      <c:legendPos val="r"/>
      <c:layout/>
      <c:overlay val="0"/>
      <c:txPr>
        <a:bodyPr/>
        <a:lstStyle/>
        <a:p>
          <a:pPr>
            <a:defRPr sz="3200" b="1">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ru-RU" sz="2800" dirty="0" err="1">
                <a:latin typeface="Times New Roman Tj" pitchFamily="18" charset="-52"/>
              </a:rPr>
              <a:t>Шумораи</a:t>
            </a:r>
            <a:r>
              <a:rPr lang="ru-RU" sz="2800" dirty="0">
                <a:latin typeface="Times New Roman Tj" pitchFamily="18" charset="-52"/>
              </a:rPr>
              <a:t>  </a:t>
            </a:r>
            <a:r>
              <a:rPr lang="ru-RU" sz="2800" dirty="0" err="1">
                <a:latin typeface="Times New Roman Tj" pitchFamily="18" charset="-52"/>
              </a:rPr>
              <a:t>дипломҳои</a:t>
            </a:r>
            <a:r>
              <a:rPr lang="ru-RU" sz="2800" dirty="0">
                <a:latin typeface="Times New Roman Tj" pitchFamily="18" charset="-52"/>
              </a:rPr>
              <a:t>  </a:t>
            </a:r>
            <a:r>
              <a:rPr lang="ru-RU" sz="2800" dirty="0" err="1">
                <a:latin typeface="Times New Roman Tj" pitchFamily="18" charset="-52"/>
              </a:rPr>
              <a:t>аъло</a:t>
            </a:r>
            <a:endParaRPr lang="ru-RU" sz="2800" dirty="0">
              <a:latin typeface="Times New Roman Tj" pitchFamily="18" charset="-52"/>
            </a:endParaRP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Шумораи  дипломҳои  аъло</c:v>
                </c:pt>
              </c:strCache>
            </c:strRef>
          </c:tx>
          <c:dPt>
            <c:idx val="0"/>
            <c:bubble3D val="0"/>
            <c:spPr>
              <a:solidFill>
                <a:srgbClr val="FF4747"/>
              </a:solidFill>
            </c:spPr>
          </c:dPt>
          <c:dPt>
            <c:idx val="1"/>
            <c:bubble3D val="0"/>
            <c:spPr>
              <a:solidFill>
                <a:srgbClr val="0FE123"/>
              </a:solidFill>
            </c:spPr>
          </c:dPt>
          <c:dLbls>
            <c:dLbl>
              <c:idx val="0"/>
              <c:layout/>
              <c:tx>
                <c:rich>
                  <a:bodyPr/>
                  <a:lstStyle/>
                  <a:p>
                    <a:r>
                      <a:rPr lang="ru-RU" sz="3600" dirty="0" smtClean="0">
                        <a:latin typeface="Times New Roman Tj" pitchFamily="18" charset="-52"/>
                      </a:rPr>
                      <a:t>80</a:t>
                    </a:r>
                  </a:p>
                </c:rich>
              </c:tx>
              <c:showLegendKey val="1"/>
              <c:showVal val="1"/>
              <c:showCatName val="0"/>
              <c:showSerName val="0"/>
              <c:showPercent val="0"/>
              <c:showBubbleSize val="0"/>
            </c:dLbl>
            <c:dLbl>
              <c:idx val="1"/>
              <c:layout/>
              <c:tx>
                <c:rich>
                  <a:bodyPr/>
                  <a:lstStyle/>
                  <a:p>
                    <a:r>
                      <a:rPr lang="ru-RU" dirty="0" smtClean="0"/>
                      <a:t>64</a:t>
                    </a:r>
                    <a:endParaRPr lang="en-US" dirty="0"/>
                  </a:p>
                </c:rich>
              </c:tx>
              <c:showLegendKey val="0"/>
              <c:showVal val="1"/>
              <c:showCatName val="0"/>
              <c:showSerName val="0"/>
              <c:showPercent val="0"/>
              <c:showBubbleSize val="0"/>
            </c:dLbl>
            <c:txPr>
              <a:bodyPr/>
              <a:lstStyle/>
              <a:p>
                <a:pPr>
                  <a:defRPr sz="3600" b="1">
                    <a:latin typeface="Times New Roman Tj" pitchFamily="18" charset="-52"/>
                  </a:defRPr>
                </a:pPr>
                <a:endParaRPr lang="ru-RU"/>
              </a:p>
            </c:txPr>
            <c:showLegendKey val="0"/>
            <c:showVal val="1"/>
            <c:showCatName val="0"/>
            <c:showSerName val="0"/>
            <c:showPercent val="0"/>
            <c:showBubbleSize val="0"/>
            <c:showLeaderLines val="1"/>
          </c:dLbls>
          <c:cat>
            <c:numRef>
              <c:f>Лист1!$A$2:$A$3</c:f>
              <c:numCache>
                <c:formatCode>General</c:formatCode>
                <c:ptCount val="2"/>
                <c:pt idx="0">
                  <c:v>2020</c:v>
                </c:pt>
                <c:pt idx="1">
                  <c:v>2019</c:v>
                </c:pt>
              </c:numCache>
            </c:numRef>
          </c:cat>
          <c:val>
            <c:numRef>
              <c:f>Лист1!$B$2:$B$3</c:f>
              <c:numCache>
                <c:formatCode>General</c:formatCode>
                <c:ptCount val="2"/>
                <c:pt idx="0">
                  <c:v>80</c:v>
                </c:pt>
                <c:pt idx="1">
                  <c:v>64</c:v>
                </c:pt>
              </c:numCache>
            </c:numRef>
          </c:val>
        </c:ser>
        <c:dLbls>
          <c:showLegendKey val="0"/>
          <c:showVal val="0"/>
          <c:showCatName val="0"/>
          <c:showSerName val="0"/>
          <c:showPercent val="0"/>
          <c:showBubbleSize val="0"/>
          <c:showLeaderLines val="1"/>
        </c:dLbls>
      </c:pie3DChart>
    </c:plotArea>
    <c:legend>
      <c:legendPos val="r"/>
      <c:legendEntry>
        <c:idx val="0"/>
        <c:txPr>
          <a:bodyPr/>
          <a:lstStyle/>
          <a:p>
            <a:pPr>
              <a:defRPr sz="3200" b="1">
                <a:latin typeface="Times New Roman Tj" pitchFamily="18" charset="-52"/>
              </a:defRPr>
            </a:pPr>
            <a:endParaRPr lang="ru-RU"/>
          </a:p>
        </c:txPr>
      </c:legendEntry>
      <c:legendEntry>
        <c:idx val="1"/>
        <c:txPr>
          <a:bodyPr/>
          <a:lstStyle/>
          <a:p>
            <a:pPr>
              <a:defRPr sz="3200" b="1">
                <a:latin typeface="Times New Roman Tj" pitchFamily="18" charset="-52"/>
              </a:defRPr>
            </a:pPr>
            <a:endParaRPr lang="ru-RU"/>
          </a:p>
        </c:txPr>
      </c:legendEntry>
      <c:layout/>
      <c:overlay val="0"/>
      <c:txPr>
        <a:bodyPr/>
        <a:lstStyle/>
        <a:p>
          <a:pPr>
            <a:defRPr sz="3200" b="1">
              <a:latin typeface="Times New Roman Tj" pitchFamily="18" charset="-52"/>
            </a:defRPr>
          </a:pPr>
          <a:endParaRPr lang="ru-RU"/>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5F1C5C-5B17-4C08-82B9-021BB3762D80}" type="datetimeFigureOut">
              <a:rPr lang="ru-RU" smtClean="0"/>
              <a:t>07.01.2021</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4882F6-65AC-4C0E-8E29-F1309C83D48F}" type="slidenum">
              <a:rPr lang="ru-RU" smtClean="0"/>
              <a:t>‹#›</a:t>
            </a:fld>
            <a:endParaRPr lang="ru-RU"/>
          </a:p>
        </p:txBody>
      </p:sp>
    </p:spTree>
    <p:extLst>
      <p:ext uri="{BB962C8B-B14F-4D97-AF65-F5344CB8AC3E}">
        <p14:creationId xmlns:p14="http://schemas.microsoft.com/office/powerpoint/2010/main" val="29470749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4C71EC6-210F-42DE-9C53-41977AD35B3D}" type="datetimeFigureOut">
              <a:rPr lang="ru-RU" smtClean="0"/>
              <a:pPr/>
              <a:t>06.01.2021</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pPr/>
              <a:t>06.01.2021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4C71EC6-210F-42DE-9C53-41977AD35B3D}" type="datetimeFigureOut">
              <a:rPr lang="ru-RU" smtClean="0"/>
              <a:pPr/>
              <a:t>06.01.2021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4C71EC6-210F-42DE-9C53-41977AD35B3D}" type="datetimeFigureOut">
              <a:rPr lang="ru-RU" smtClean="0"/>
              <a:pPr/>
              <a:t>06.01.2021</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4C71EC6-210F-42DE-9C53-41977AD35B3D}" type="datetimeFigureOut">
              <a:rPr lang="ru-RU" smtClean="0"/>
              <a:pPr/>
              <a:t>06.01.2021</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_____Microsoft_Excel_97-2003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гнгннг\Desktop\солона\20191230_155920 - копия.jpg"/>
          <p:cNvPicPr/>
          <p:nvPr/>
        </p:nvPicPr>
        <p:blipFill>
          <a:blip r:embed="rId2"/>
          <a:srcRect/>
          <a:stretch>
            <a:fillRect/>
          </a:stretch>
        </p:blipFill>
        <p:spPr bwMode="auto">
          <a:xfrm>
            <a:off x="0" y="0"/>
            <a:ext cx="9144000" cy="6877918"/>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ctrTitle"/>
          </p:nvPr>
        </p:nvSpPr>
        <p:spPr>
          <a:xfrm>
            <a:off x="1979713" y="548681"/>
            <a:ext cx="5832647" cy="1152128"/>
          </a:xfrm>
        </p:spPr>
        <p:txBody>
          <a:bodyPr>
            <a:noAutofit/>
          </a:bodyPr>
          <a:lstStyle/>
          <a:p>
            <a:pPr algn="ctr"/>
            <a:r>
              <a:rPr lang="tt-RU" sz="2000" b="1" dirty="0">
                <a:solidFill>
                  <a:schemeClr val="tx1"/>
                </a:solidFill>
                <a:latin typeface="Times New Roman Tj" pitchFamily="18" charset="-52"/>
              </a:rPr>
              <a:t>МУАССИСАИ ДАВЛАТИИ ТАЪЛИМИИ</a:t>
            </a:r>
            <a:r>
              <a:rPr lang="ru-RU" sz="2000" dirty="0">
                <a:solidFill>
                  <a:schemeClr val="tx1"/>
                </a:solidFill>
                <a:latin typeface="Times New Roman Tj" pitchFamily="18" charset="-52"/>
              </a:rPr>
              <a:t/>
            </a:r>
            <a:br>
              <a:rPr lang="ru-RU" sz="2000" dirty="0">
                <a:solidFill>
                  <a:schemeClr val="tx1"/>
                </a:solidFill>
                <a:latin typeface="Times New Roman Tj" pitchFamily="18" charset="-52"/>
              </a:rPr>
            </a:br>
            <a:r>
              <a:rPr lang="tt-RU" sz="2000" b="1" dirty="0" smtClean="0">
                <a:solidFill>
                  <a:schemeClr val="tx1"/>
                </a:solidFill>
                <a:latin typeface="Times New Roman Tj" pitchFamily="18" charset="-52"/>
              </a:rPr>
              <a:t>“КОЛЛЕҶИ ТИББИИ Ш.КУЛОБ БА НОМИ РАҲМОНЗОДА  Р.А.”</a:t>
            </a:r>
            <a:r>
              <a:rPr lang="ru-RU" sz="2800" dirty="0">
                <a:solidFill>
                  <a:schemeClr val="tx1"/>
                </a:solidFill>
                <a:latin typeface="Times New Roman Tj" pitchFamily="18" charset="-52"/>
              </a:rPr>
              <a:t/>
            </a:r>
            <a:br>
              <a:rPr lang="ru-RU" sz="2800" dirty="0">
                <a:solidFill>
                  <a:schemeClr val="tx1"/>
                </a:solidFill>
                <a:latin typeface="Times New Roman Tj" pitchFamily="18" charset="-52"/>
              </a:rPr>
            </a:br>
            <a:endParaRPr lang="ru-RU" sz="2800" dirty="0">
              <a:solidFill>
                <a:schemeClr val="tx1"/>
              </a:solidFill>
              <a:latin typeface="Times New Roman Tj" pitchFamily="18" charset="-52"/>
            </a:endParaRPr>
          </a:p>
        </p:txBody>
      </p:sp>
      <p:sp>
        <p:nvSpPr>
          <p:cNvPr id="3" name="Подзаголовок 2"/>
          <p:cNvSpPr>
            <a:spLocks noGrp="1"/>
          </p:cNvSpPr>
          <p:nvPr>
            <p:ph type="subTitle" idx="1"/>
          </p:nvPr>
        </p:nvSpPr>
        <p:spPr>
          <a:xfrm>
            <a:off x="278049" y="5517232"/>
            <a:ext cx="8856984" cy="1203046"/>
          </a:xfrm>
        </p:spPr>
        <p:txBody>
          <a:bodyPr>
            <a:normAutofit fontScale="85000" lnSpcReduction="20000"/>
          </a:bodyPr>
          <a:lstStyle/>
          <a:p>
            <a:pPr algn="r"/>
            <a:r>
              <a:rPr lang="tt-RU" sz="2400" b="1" dirty="0" smtClean="0">
                <a:solidFill>
                  <a:schemeClr val="bg1"/>
                </a:solidFill>
                <a:latin typeface="Times New Roman Tj" pitchFamily="18" charset="-52"/>
              </a:rPr>
              <a:t>Директор   н.и.т., Азиззода З.А.</a:t>
            </a:r>
          </a:p>
          <a:p>
            <a:endParaRPr lang="tt-RU" sz="700" b="1" dirty="0" smtClean="0">
              <a:solidFill>
                <a:schemeClr val="bg1"/>
              </a:solidFill>
              <a:latin typeface="Times New Roman Tj" pitchFamily="18" charset="-52"/>
            </a:endParaRPr>
          </a:p>
          <a:p>
            <a:pPr algn="ctr"/>
            <a:r>
              <a:rPr lang="tt-RU" sz="3000" b="1" dirty="0" smtClean="0">
                <a:solidFill>
                  <a:schemeClr val="bg1"/>
                </a:solidFill>
                <a:latin typeface="Times New Roman Tj" pitchFamily="18" charset="-52"/>
              </a:rPr>
              <a:t>ҲИСОБОТ </a:t>
            </a:r>
            <a:r>
              <a:rPr lang="tt-RU" sz="3000" b="1" dirty="0">
                <a:solidFill>
                  <a:schemeClr val="bg1"/>
                </a:solidFill>
                <a:latin typeface="Times New Roman Tj" pitchFamily="18" charset="-52"/>
              </a:rPr>
              <a:t>ОИД БА </a:t>
            </a:r>
            <a:r>
              <a:rPr lang="tt-RU" sz="3000" b="1" dirty="0" smtClean="0">
                <a:solidFill>
                  <a:schemeClr val="bg1"/>
                </a:solidFill>
                <a:latin typeface="Times New Roman Tj" pitchFamily="18" charset="-52"/>
              </a:rPr>
              <a:t>ФАЪОЛИЯТИ МУАССИСА </a:t>
            </a:r>
          </a:p>
          <a:p>
            <a:pPr algn="ctr"/>
            <a:r>
              <a:rPr lang="tg-Cyrl-TJ" sz="3000" b="1" dirty="0" smtClean="0">
                <a:solidFill>
                  <a:schemeClr val="bg1"/>
                </a:solidFill>
                <a:latin typeface="Times New Roman Tj" pitchFamily="18" charset="-52"/>
              </a:rPr>
              <a:t>ДАР </a:t>
            </a:r>
            <a:r>
              <a:rPr lang="tg-Cyrl-TJ" sz="3000" b="1" dirty="0">
                <a:solidFill>
                  <a:schemeClr val="bg1"/>
                </a:solidFill>
                <a:latin typeface="Times New Roman Tj" pitchFamily="18" charset="-52"/>
              </a:rPr>
              <a:t>СОЛИ </a:t>
            </a:r>
            <a:r>
              <a:rPr lang="tg-Cyrl-TJ" sz="3000" b="1" dirty="0" smtClean="0">
                <a:solidFill>
                  <a:schemeClr val="bg1"/>
                </a:solidFill>
                <a:latin typeface="Times New Roman Tj" pitchFamily="18" charset="-52"/>
              </a:rPr>
              <a:t>2020</a:t>
            </a:r>
            <a:endParaRPr lang="ru-RU" sz="3500" dirty="0">
              <a:solidFill>
                <a:schemeClr val="bg1"/>
              </a:solidFill>
            </a:endParaRPr>
          </a:p>
        </p:txBody>
      </p:sp>
      <p:pic>
        <p:nvPicPr>
          <p:cNvPr id="94210" name="Picture 2" descr="C:\Users\User\Downloads\logo-kulob-n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620688"/>
            <a:ext cx="1560393"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100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a:bodyPr>
          <a:lstStyle/>
          <a:p>
            <a:pPr marL="109728" indent="0" algn="just">
              <a:buNone/>
            </a:pPr>
            <a:r>
              <a:rPr lang="tt-RU" sz="2000" dirty="0" smtClean="0">
                <a:latin typeface="Times New Roman Tj" pitchFamily="18" charset="-52"/>
              </a:rPr>
              <a:t>	</a:t>
            </a:r>
            <a:r>
              <a:rPr lang="tt-RU" sz="2400" dirty="0" smtClean="0">
                <a:latin typeface="Times New Roman Tj" pitchFamily="18" charset="-52"/>
              </a:rPr>
              <a:t>Айни замон сохтмони бинои хобгоњ барои донишҷӯён иборат аз 9 ошёна барои 750 нафар идома дошта, ҳоло зиёда аз 60% - и корҳои сохтмонӣ дар он ба анҷом расонида шудаанд. </a:t>
            </a:r>
            <a:endParaRPr lang="ru-RU" sz="2400" dirty="0" smtClean="0">
              <a:latin typeface="Times New Roman Tj" pitchFamily="18" charset="-52"/>
            </a:endParaRPr>
          </a:p>
          <a:p>
            <a:pPr marL="0" indent="0">
              <a:buNone/>
            </a:pPr>
            <a:endParaRPr lang="ru-RU" dirty="0"/>
          </a:p>
        </p:txBody>
      </p:sp>
      <p:pic>
        <p:nvPicPr>
          <p:cNvPr id="5122" name="Picture 2" descr="20201002_091429"/>
          <p:cNvPicPr>
            <a:picLocks noChangeAspect="1" noChangeArrowheads="1"/>
          </p:cNvPicPr>
          <p:nvPr/>
        </p:nvPicPr>
        <p:blipFill>
          <a:blip r:embed="rId2" cstate="print"/>
          <a:srcRect/>
          <a:stretch>
            <a:fillRect/>
          </a:stretch>
        </p:blipFill>
        <p:spPr bwMode="auto">
          <a:xfrm>
            <a:off x="0" y="1785926"/>
            <a:ext cx="9144000" cy="5000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20832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631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4575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0"/>
            <a:ext cx="8712968" cy="6525344"/>
          </a:xfrm>
        </p:spPr>
        <p:txBody>
          <a:bodyPr>
            <a:normAutofit fontScale="92500" lnSpcReduction="10000"/>
          </a:bodyPr>
          <a:lstStyle/>
          <a:p>
            <a:pPr>
              <a:buNone/>
            </a:pPr>
            <a:r>
              <a:rPr lang="tt-RU" sz="2400" b="1" dirty="0" smtClean="0"/>
              <a:t> </a:t>
            </a:r>
            <a:endParaRPr lang="ru-RU" sz="2400" dirty="0" smtClean="0"/>
          </a:p>
          <a:p>
            <a:pPr>
              <a:buNone/>
            </a:pPr>
            <a:r>
              <a:rPr lang="tt-RU" sz="2600" b="1" dirty="0" smtClean="0">
                <a:latin typeface="Times New Roman Tj" pitchFamily="18" charset="-52"/>
              </a:rPr>
              <a:t>			МУАММОҲОИ МАВҶУДА </a:t>
            </a:r>
            <a:endParaRPr lang="ru-RU" sz="2600" dirty="0" smtClean="0">
              <a:latin typeface="Times New Roman Tj" pitchFamily="18" charset="-52"/>
            </a:endParaRPr>
          </a:p>
          <a:p>
            <a:pPr>
              <a:buNone/>
            </a:pPr>
            <a:r>
              <a:rPr lang="tt-RU" sz="2600" dirty="0" smtClean="0">
                <a:latin typeface="Times New Roman Tj" pitchFamily="18" charset="-52"/>
              </a:rPr>
              <a:t>		Новобаста аз дастовардҳои дар боло зикргардида, дар Коллеҷ муаммоҳои зерин ҷой доранд:</a:t>
            </a:r>
            <a:endParaRPr lang="ru-RU" sz="2600" dirty="0" smtClean="0">
              <a:latin typeface="Times New Roman Tj" pitchFamily="18" charset="-52"/>
            </a:endParaRPr>
          </a:p>
          <a:p>
            <a:pPr lvl="0" algn="just">
              <a:buFont typeface="Wingdings" pitchFamily="2" charset="2"/>
              <a:buChar char="Ø"/>
            </a:pPr>
            <a:r>
              <a:rPr lang="tt-RU" sz="2600" dirty="0" smtClean="0">
                <a:latin typeface="Times New Roman Tj" pitchFamily="18" charset="-52"/>
              </a:rPr>
              <a:t>   </a:t>
            </a:r>
            <a:r>
              <a:rPr lang="tt-RU" sz="2600" dirty="0" smtClean="0">
                <a:latin typeface="Times New Roman Tj" pitchFamily="18" charset="-52"/>
              </a:rPr>
              <a:t> Нарасидани </a:t>
            </a:r>
            <a:r>
              <a:rPr lang="tt-RU" sz="2600" dirty="0" smtClean="0">
                <a:latin typeface="Times New Roman Tj" pitchFamily="18" charset="-52"/>
              </a:rPr>
              <a:t>омӯзгорони асосӣ аз фанҳои тахассусӣ;</a:t>
            </a:r>
            <a:endParaRPr lang="ru-RU" sz="2600" dirty="0" smtClean="0">
              <a:latin typeface="Times New Roman Tj" pitchFamily="18" charset="-52"/>
            </a:endParaRPr>
          </a:p>
          <a:p>
            <a:pPr lvl="0" algn="just">
              <a:buFont typeface="Wingdings" pitchFamily="2" charset="2"/>
              <a:buChar char="Ø"/>
            </a:pPr>
            <a:r>
              <a:rPr lang="tt-RU" sz="2600" dirty="0" smtClean="0">
                <a:latin typeface="Times New Roman Tj" pitchFamily="18" charset="-52"/>
              </a:rPr>
              <a:t>   Таҷҳизотҳо, олотҳои тиббии муосир, аёниятҳои замонавӣ, реактив ва таҷҳизотҳои махсус барои корҳои лабораторӣ намерасанд;</a:t>
            </a:r>
            <a:endParaRPr lang="ru-RU" sz="2600" dirty="0" smtClean="0">
              <a:latin typeface="Times New Roman Tj" pitchFamily="18" charset="-52"/>
            </a:endParaRPr>
          </a:p>
          <a:p>
            <a:pPr lvl="0" algn="just">
              <a:buFont typeface="Wingdings" pitchFamily="2" charset="2"/>
              <a:buChar char="Ø"/>
            </a:pPr>
            <a:r>
              <a:rPr lang="tt-RU" sz="2600" dirty="0" smtClean="0">
                <a:latin typeface="Times New Roman Tj" pitchFamily="18" charset="-52"/>
              </a:rPr>
              <a:t>   Нарасидани адабиётҳои муосир аз фанҳои клиникӣ ва махсус;</a:t>
            </a:r>
            <a:endParaRPr lang="ru-RU" sz="2600" dirty="0" smtClean="0">
              <a:latin typeface="Times New Roman Tj" pitchFamily="18" charset="-52"/>
            </a:endParaRPr>
          </a:p>
          <a:p>
            <a:pPr lvl="0" algn="just">
              <a:buFont typeface="Wingdings" pitchFamily="2" charset="2"/>
              <a:buChar char="Ø"/>
            </a:pPr>
            <a:r>
              <a:rPr lang="tt-RU" sz="2600" dirty="0" smtClean="0">
                <a:latin typeface="Times New Roman Tj" pitchFamily="18" charset="-52"/>
              </a:rPr>
              <a:t>   Нарасидани кабинетҳои таълимӣ дар заминаҳои таълими амалӣ (муассисаҳои тиббӣ-профилактикӣ ва фарматсевтӣ) ва дар шароитҳои номусоид ҷойгир будани кафедраҳои клиникӣ;</a:t>
            </a:r>
            <a:endParaRPr lang="ru-RU" sz="2600" dirty="0" smtClean="0">
              <a:latin typeface="Times New Roman Tj" pitchFamily="18" charset="-52"/>
            </a:endParaRPr>
          </a:p>
          <a:p>
            <a:pPr lvl="0" algn="just">
              <a:buFont typeface="Wingdings" pitchFamily="2" charset="2"/>
              <a:buChar char="Ø"/>
            </a:pPr>
            <a:r>
              <a:rPr lang="tt-RU" sz="2600" dirty="0" smtClean="0">
                <a:latin typeface="Times New Roman Tj" pitchFamily="18" charset="-52"/>
              </a:rPr>
              <a:t>   Нарасидани аёниятҳо ва рекативҳо барои корҳои амалӣ,</a:t>
            </a:r>
            <a:endParaRPr lang="ru-RU" sz="2600" dirty="0" smtClean="0">
              <a:latin typeface="Times New Roman Tj" pitchFamily="18" charset="-52"/>
            </a:endParaRPr>
          </a:p>
          <a:p>
            <a:pPr lvl="0" algn="just">
              <a:buFont typeface="Wingdings" pitchFamily="2" charset="2"/>
              <a:buChar char="Ø"/>
            </a:pPr>
            <a:r>
              <a:rPr lang="tt-RU" sz="2600" dirty="0" smtClean="0">
                <a:latin typeface="Times New Roman Tj" pitchFamily="18" charset="-52"/>
              </a:rPr>
              <a:t>   Мавҷуд набудани дармонгоҳ ва клиникаи наздиколлеҷӣ барои омӯзгорон ва донишҷӯён.</a:t>
            </a:r>
            <a:endParaRPr lang="ru-RU" sz="26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1049975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0"/>
            <a:ext cx="8712968" cy="6525344"/>
          </a:xfrm>
        </p:spPr>
        <p:txBody>
          <a:bodyPr>
            <a:normAutofit fontScale="55000" lnSpcReduction="20000"/>
          </a:bodyPr>
          <a:lstStyle/>
          <a:p>
            <a:pPr>
              <a:buNone/>
            </a:pPr>
            <a:r>
              <a:rPr lang="tt-RU" sz="4400" b="1" dirty="0" smtClean="0">
                <a:latin typeface="Times New Roman Tj" pitchFamily="18" charset="-52"/>
              </a:rPr>
              <a:t>			</a:t>
            </a:r>
          </a:p>
          <a:p>
            <a:pPr algn="ctr">
              <a:buNone/>
            </a:pPr>
            <a:r>
              <a:rPr lang="tt-RU" sz="4400" b="1" dirty="0" smtClean="0">
                <a:latin typeface="Times New Roman Tj" pitchFamily="18" charset="-52"/>
              </a:rPr>
              <a:t>			ДАР СОЛИ 2021 БА НАҚША ГИРИФТА ШУДААСТ</a:t>
            </a:r>
            <a:endParaRPr lang="ru-RU" sz="4400" dirty="0" smtClean="0">
              <a:latin typeface="Times New Roman Tj" pitchFamily="18" charset="-52"/>
            </a:endParaRPr>
          </a:p>
          <a:p>
            <a:pPr>
              <a:buNone/>
            </a:pPr>
            <a:r>
              <a:rPr lang="tt-RU" sz="4400" b="1" dirty="0" smtClean="0">
                <a:latin typeface="Times New Roman Tj" pitchFamily="18" charset="-52"/>
              </a:rPr>
              <a:t> </a:t>
            </a:r>
            <a:endParaRPr lang="ru-RU" sz="4400" dirty="0" smtClean="0">
              <a:latin typeface="Times New Roman Tj" pitchFamily="18" charset="-52"/>
            </a:endParaRPr>
          </a:p>
          <a:p>
            <a:pPr>
              <a:buNone/>
            </a:pPr>
            <a:r>
              <a:rPr lang="tt-RU" sz="4400" dirty="0" smtClean="0">
                <a:latin typeface="Times New Roman Tj" pitchFamily="18" charset="-52"/>
              </a:rPr>
              <a:t>         Бо дастгирии Ҳукумати ҶТ, ВМ ва И ҶТ, ВТ ва ҲИА ҶТ, ВРИ ва С ҶТ Коллеҷи тиббӣ тасмим гирифта аст, ки минбаъд чунин корҳоро ба сомон расонад:</a:t>
            </a:r>
            <a:endParaRPr lang="ru-RU" sz="4400" dirty="0" smtClean="0">
              <a:latin typeface="Times New Roman Tj" pitchFamily="18" charset="-52"/>
            </a:endParaRPr>
          </a:p>
          <a:p>
            <a:pPr lvl="1"/>
            <a:r>
              <a:rPr lang="tt-RU" sz="4000" dirty="0" smtClean="0">
                <a:latin typeface="Times New Roman Tj" pitchFamily="18" charset="-52"/>
              </a:rPr>
              <a:t>Бо омӯзгорони тахассусӣ таъмин намудани Коллеҷ.</a:t>
            </a:r>
            <a:endParaRPr lang="ru-RU" sz="4000" dirty="0" smtClean="0">
              <a:latin typeface="Times New Roman Tj" pitchFamily="18" charset="-52"/>
            </a:endParaRPr>
          </a:p>
          <a:p>
            <a:pPr lvl="0"/>
            <a:r>
              <a:rPr lang="tt-RU" sz="4400" dirty="0" smtClean="0">
                <a:latin typeface="Times New Roman Tj" pitchFamily="18" charset="-52"/>
              </a:rPr>
              <a:t>Ба анҷом расонидани сохтмони хобгоҳ барои 700 нафар донишҷӯён;</a:t>
            </a:r>
            <a:endParaRPr lang="ru-RU" sz="4400" dirty="0" smtClean="0">
              <a:latin typeface="Times New Roman Tj" pitchFamily="18" charset="-52"/>
            </a:endParaRPr>
          </a:p>
          <a:p>
            <a:pPr lvl="0"/>
            <a:r>
              <a:rPr lang="tt-RU" sz="4400" dirty="0" smtClean="0">
                <a:latin typeface="Times New Roman Tj" pitchFamily="18" charset="-52"/>
              </a:rPr>
              <a:t>Аз чоп баровардани китобҳои таълимии омодакардашуда ба забони давлатӣ;</a:t>
            </a:r>
            <a:endParaRPr lang="ru-RU" sz="4400" dirty="0" smtClean="0">
              <a:latin typeface="Times New Roman Tj" pitchFamily="18" charset="-52"/>
            </a:endParaRPr>
          </a:p>
          <a:p>
            <a:pPr lvl="0"/>
            <a:r>
              <a:rPr lang="tt-RU" sz="4400" dirty="0" smtClean="0">
                <a:latin typeface="Times New Roman Tj" pitchFamily="18" charset="-52"/>
              </a:rPr>
              <a:t>Бо компютеру дигар таљњизотњои эллектронии чопї, тахтаҳои электронӣ таъмин намудани ҳамаи кафедраҳо ва толорҳои лексионӣ;</a:t>
            </a:r>
            <a:endParaRPr lang="ru-RU" sz="4400" dirty="0" smtClean="0">
              <a:latin typeface="Times New Roman Tj" pitchFamily="18" charset="-52"/>
            </a:endParaRPr>
          </a:p>
          <a:p>
            <a:pPr lvl="0"/>
            <a:r>
              <a:rPr lang="tt-RU" sz="4400" dirty="0" smtClean="0">
                <a:latin typeface="Times New Roman Tj" pitchFamily="18" charset="-52"/>
              </a:rPr>
              <a:t>Пурзур намудани заминањои таљрибаомўзии донишљўён дар њамкорї бо муассисањои тандурустии шањри Кӯлоб; </a:t>
            </a:r>
            <a:endParaRPr lang="ru-RU" sz="44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20103357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674635"/>
          </a:xfrm>
        </p:spPr>
        <p:txBody>
          <a:bodyPr>
            <a:normAutofit fontScale="85000" lnSpcReduction="20000"/>
          </a:bodyPr>
          <a:lstStyle/>
          <a:p>
            <a:pPr lvl="0" algn="just"/>
            <a:r>
              <a:rPr lang="tt-RU" sz="2800" dirty="0">
                <a:latin typeface="Times New Roman Tj" pitchFamily="18" charset="-52"/>
              </a:rPr>
              <a:t>Бо аёниятҳои муосир, реактивҳо,  дигар асбобу анҷом ва таҷҳизотҳои таълимиву тиббӣ таъмин намудани кафедраҳо ва лабораторияҳои таълимӣ;</a:t>
            </a:r>
            <a:endParaRPr lang="ru-RU" sz="2800" dirty="0">
              <a:latin typeface="Times New Roman Tj" pitchFamily="18" charset="-52"/>
            </a:endParaRPr>
          </a:p>
          <a:p>
            <a:pPr lvl="0" algn="just"/>
            <a:r>
              <a:rPr lang="tt-RU" sz="2800" dirty="0">
                <a:latin typeface="Times New Roman Tj" pitchFamily="18" charset="-52"/>
              </a:rPr>
              <a:t>Вусъат додани корҳои илмӣ-тадқиқотӣ ва таълимӣ-методӣ;</a:t>
            </a:r>
            <a:endParaRPr lang="ru-RU" sz="2800" dirty="0">
              <a:latin typeface="Times New Roman Tj" pitchFamily="18" charset="-52"/>
            </a:endParaRPr>
          </a:p>
          <a:p>
            <a:pPr lvl="0" algn="just"/>
            <a:r>
              <a:rPr lang="tt-RU" sz="2800" dirty="0">
                <a:latin typeface="Times New Roman Tj" pitchFamily="18" charset="-52"/>
              </a:rPr>
              <a:t>Мунтазам баланд бардоштани сифати таълиму тарбия, малакаву маҳоратомӯзии касбии донишҷӯён тибқи стандартҳои байналмилӣ;</a:t>
            </a:r>
            <a:endParaRPr lang="ru-RU" sz="2800" dirty="0">
              <a:latin typeface="Times New Roman Tj" pitchFamily="18" charset="-52"/>
            </a:endParaRPr>
          </a:p>
          <a:p>
            <a:pPr lvl="0" algn="just"/>
            <a:r>
              <a:rPr lang="tt-RU" sz="2800" dirty="0">
                <a:latin typeface="Times New Roman Tj" pitchFamily="18" charset="-52"/>
              </a:rPr>
              <a:t>Баланд бардоштани сатњи тахассуснокии омўзгорон;</a:t>
            </a:r>
            <a:endParaRPr lang="ru-RU" sz="2800" dirty="0">
              <a:latin typeface="Times New Roman Tj" pitchFamily="18" charset="-52"/>
            </a:endParaRPr>
          </a:p>
          <a:p>
            <a:pPr lvl="0" algn="just"/>
            <a:r>
              <a:rPr lang="tt-RU" sz="2800" dirty="0">
                <a:latin typeface="Times New Roman Tj" pitchFamily="18" charset="-52"/>
              </a:rPr>
              <a:t>Кушодани лабораторияҳои клиникию биокимиёӣ бо таҷҳизотҳои муосир;</a:t>
            </a:r>
            <a:endParaRPr lang="ru-RU" sz="2800" dirty="0">
              <a:latin typeface="Times New Roman Tj" pitchFamily="18" charset="-52"/>
            </a:endParaRPr>
          </a:p>
          <a:p>
            <a:pPr lvl="0" algn="just"/>
            <a:r>
              <a:rPr lang="tt-RU" sz="2800" dirty="0">
                <a:latin typeface="Times New Roman Tj" pitchFamily="18" charset="-52"/>
              </a:rPr>
              <a:t>Тасдиқи лоиҳаи сохтмонии бинои нави таълимӣ ва дармонгоњ наздиколлеҷӣ;</a:t>
            </a:r>
            <a:endParaRPr lang="ru-RU" sz="2800" dirty="0">
              <a:latin typeface="Times New Roman Tj" pitchFamily="18" charset="-52"/>
            </a:endParaRPr>
          </a:p>
          <a:p>
            <a:pPr lvl="0" algn="just"/>
            <a:r>
              <a:rPr lang="tt-RU" sz="2800" dirty="0">
                <a:latin typeface="Times New Roman Tj" pitchFamily="18" charset="-52"/>
              </a:rPr>
              <a:t>Ташкили такмили ихтисоси омӯзгорон дар хориҷи кишвар, бо мақсади бозомӯзӣ ва табодули таҷриба ва маблағгузории он аз ҷониби ВРИ ва С, ВТ ва ҲИА ҶТ ё ВМ ва И ҶТ;</a:t>
            </a:r>
            <a:endParaRPr lang="ru-RU" sz="2800" dirty="0">
              <a:latin typeface="Times New Roman Tj" pitchFamily="18" charset="-52"/>
            </a:endParaRPr>
          </a:p>
          <a:p>
            <a:endParaRPr lang="ru-RU" dirty="0"/>
          </a:p>
        </p:txBody>
      </p:sp>
    </p:spTree>
    <p:extLst>
      <p:ext uri="{BB962C8B-B14F-4D97-AF65-F5344CB8AC3E}">
        <p14:creationId xmlns:p14="http://schemas.microsoft.com/office/powerpoint/2010/main" val="29578534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pPr marL="109728" indent="0" algn="ctr">
              <a:buNone/>
            </a:pPr>
            <a:r>
              <a:rPr lang="tg-Cyrl-TJ" sz="7200" dirty="0" smtClean="0">
                <a:solidFill>
                  <a:schemeClr val="accent2"/>
                </a:solidFill>
                <a:latin typeface="Times New Roman Tj" pitchFamily="18" charset="-52"/>
              </a:rPr>
              <a:t>ТАШАККУР БА ДИҚҚАТАТОН!</a:t>
            </a:r>
            <a:endParaRPr lang="ru-RU" sz="7200" dirty="0">
              <a:solidFill>
                <a:schemeClr val="accent2"/>
              </a:solidFill>
              <a:latin typeface="Times New Roman Tj" pitchFamily="18" charset="-52"/>
            </a:endParaRPr>
          </a:p>
        </p:txBody>
      </p:sp>
    </p:spTree>
    <p:extLst>
      <p:ext uri="{BB962C8B-B14F-4D97-AF65-F5344CB8AC3E}">
        <p14:creationId xmlns:p14="http://schemas.microsoft.com/office/powerpoint/2010/main" val="1866111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712968" cy="5865515"/>
          </a:xfrm>
        </p:spPr>
        <p:txBody>
          <a:bodyPr>
            <a:normAutofit/>
          </a:bodyPr>
          <a:lstStyle/>
          <a:p>
            <a:pPr marL="109728" indent="0" algn="just">
              <a:buNone/>
            </a:pPr>
            <a:r>
              <a:rPr lang="tt-RU" sz="2000" dirty="0" smtClean="0">
                <a:latin typeface="Times New Roman Tj" pitchFamily="18" charset="-52"/>
              </a:rPr>
              <a:t>	</a:t>
            </a:r>
            <a:r>
              <a:rPr lang="tt-RU" sz="2800" dirty="0" smtClean="0">
                <a:latin typeface="Times New Roman Tj" pitchFamily="18" charset="-52"/>
              </a:rPr>
              <a:t>Моҳи ноябри соли ҷорӣ дар ҳамкорӣ бо корхонаи обу корезии ш.Кӯлоб ба бинои таълимӣ ва хобгоҳ хати нави оби ошомиданӣ аз масофаи 360 метр бо ќубури диаметраш 63 оварда расонида шуд. Ҳоло биноҳои таълимӣ ва хобгоҳ пурра бо об таъмин карда шудаанд. </a:t>
            </a:r>
            <a:endParaRPr lang="ru-RU" sz="2800" dirty="0">
              <a:latin typeface="Times New Roman Tj" pitchFamily="18" charset="-52"/>
            </a:endParaRPr>
          </a:p>
        </p:txBody>
      </p:sp>
      <p:pic>
        <p:nvPicPr>
          <p:cNvPr id="6146" name="Picture 2" descr="20201104_083659"/>
          <p:cNvPicPr>
            <a:picLocks noChangeAspect="1" noChangeArrowheads="1"/>
          </p:cNvPicPr>
          <p:nvPr/>
        </p:nvPicPr>
        <p:blipFill>
          <a:blip r:embed="rId2" cstate="print"/>
          <a:srcRect/>
          <a:stretch>
            <a:fillRect/>
          </a:stretch>
        </p:blipFill>
        <p:spPr bwMode="auto">
          <a:xfrm>
            <a:off x="0" y="2910582"/>
            <a:ext cx="5868144" cy="3934324"/>
          </a:xfrm>
          <a:prstGeom prst="rect">
            <a:avLst/>
          </a:prstGeom>
          <a:noFill/>
          <a:ln w="9525">
            <a:noFill/>
            <a:miter lim="800000"/>
            <a:headEnd/>
            <a:tailEnd/>
          </a:ln>
        </p:spPr>
      </p:pic>
      <p:pic>
        <p:nvPicPr>
          <p:cNvPr id="95234" name="Picture 2" descr="D:\Документы НОУТБУКА\Мои документы\ТАЪЛИМ КУЛОБ\СУРАТХОИ ГУНОГУН КТ КУЛОБ\суратхо КТ КУЛОБ 1\20210106_0856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636912"/>
            <a:ext cx="3275856" cy="2678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852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76672"/>
            <a:ext cx="8229600" cy="5530619"/>
          </a:xfrm>
        </p:spPr>
        <p:txBody>
          <a:bodyPr/>
          <a:lstStyle/>
          <a:p>
            <a:pPr marL="109728" indent="0" algn="just">
              <a:buNone/>
            </a:pPr>
            <a:r>
              <a:rPr lang="tg-Cyrl-TJ" dirty="0" smtClean="0">
                <a:latin typeface="Times New Roman Tj" pitchFamily="18" charset="-52"/>
              </a:rPr>
              <a:t>Дар давоми таътили тобистона ошёнаҳои </a:t>
            </a:r>
            <a:r>
              <a:rPr lang="tg-Cyrl-TJ" dirty="0" smtClean="0">
                <a:latin typeface="Times New Roman Tj" pitchFamily="18" charset="-52"/>
              </a:rPr>
              <a:t>якум, дуюм ва сеюми </a:t>
            </a:r>
            <a:r>
              <a:rPr lang="tg-Cyrl-TJ" dirty="0" smtClean="0">
                <a:latin typeface="Times New Roman Tj" pitchFamily="18" charset="-52"/>
              </a:rPr>
              <a:t>хобгоҳи Коллеҷ аз таъмири капиталӣ бароварда шуда, бо ҷиҳози хоб, аз ҷумла </a:t>
            </a:r>
            <a:r>
              <a:rPr lang="tg-Cyrl-TJ" dirty="0" smtClean="0">
                <a:latin typeface="Times New Roman Tj" pitchFamily="18" charset="-52"/>
              </a:rPr>
              <a:t>42</a:t>
            </a:r>
            <a:r>
              <a:rPr lang="tg-Cyrl-TJ" dirty="0" smtClean="0">
                <a:latin typeface="Times New Roman Tj" pitchFamily="18" charset="-52"/>
              </a:rPr>
              <a:t> </a:t>
            </a:r>
            <a:r>
              <a:rPr lang="tg-Cyrl-TJ" dirty="0">
                <a:latin typeface="Times New Roman Tj" pitchFamily="18" charset="-52"/>
              </a:rPr>
              <a:t>к</a:t>
            </a:r>
            <a:r>
              <a:rPr lang="tg-Cyrl-TJ" dirty="0" smtClean="0">
                <a:latin typeface="Times New Roman Tj" pitchFamily="18" charset="-52"/>
              </a:rPr>
              <a:t>ат</a:t>
            </a:r>
            <a:r>
              <a:rPr lang="tg-Cyrl-TJ" dirty="0" smtClean="0">
                <a:latin typeface="Times New Roman Tj" pitchFamily="18" charset="-52"/>
              </a:rPr>
              <a:t>, </a:t>
            </a:r>
            <a:r>
              <a:rPr lang="tg-Cyrl-TJ" dirty="0" smtClean="0">
                <a:latin typeface="Times New Roman Tj" pitchFamily="18" charset="-52"/>
              </a:rPr>
              <a:t>250 адад</a:t>
            </a:r>
            <a:r>
              <a:rPr lang="tg-Cyrl-TJ" dirty="0" smtClean="0">
                <a:latin typeface="Times New Roman Tj" pitchFamily="18" charset="-52"/>
              </a:rPr>
              <a:t> </a:t>
            </a:r>
            <a:r>
              <a:rPr lang="tg-Cyrl-TJ" dirty="0" smtClean="0">
                <a:latin typeface="Times New Roman Tj" pitchFamily="18" charset="-52"/>
              </a:rPr>
              <a:t>Рахти хоб, </a:t>
            </a:r>
            <a:r>
              <a:rPr lang="tg-Cyrl-TJ" dirty="0" smtClean="0">
                <a:latin typeface="Times New Roman Tj" pitchFamily="18" charset="-52"/>
              </a:rPr>
              <a:t>ҷевони китобмонӣ - 80, ҷевони либос – 30 адад, мизу курсии таълимӣ – 230 адад, мизи омӯзгорӣ – 20 адад харидорӣ шуда, </a:t>
            </a:r>
            <a:r>
              <a:rPr lang="tg-Cyrl-TJ" dirty="0" smtClean="0">
                <a:latin typeface="Times New Roman Tj" pitchFamily="18" charset="-52"/>
              </a:rPr>
              <a:t>ҳамчунин ҳаммом ва 8 адад ошпазхонаҳои хобгоҳ аз таъмир бароварда шуда бо </a:t>
            </a:r>
            <a:r>
              <a:rPr lang="tg-Cyrl-TJ" dirty="0" smtClean="0">
                <a:latin typeface="Times New Roman Tj" pitchFamily="18" charset="-52"/>
              </a:rPr>
              <a:t>6 адад обгармкунакҳои барқӣ ва 12 адад дастшӯяк </a:t>
            </a:r>
            <a:r>
              <a:rPr lang="tg-Cyrl-TJ" dirty="0" smtClean="0">
                <a:latin typeface="Times New Roman Tj" pitchFamily="18" charset="-52"/>
              </a:rPr>
              <a:t>ва оби ошомиданӣ таъмин карда шуданд. </a:t>
            </a:r>
            <a:endParaRPr lang="ru-RU" dirty="0">
              <a:solidFill>
                <a:srgbClr val="FFC000"/>
              </a:solidFill>
              <a:latin typeface="Times New Roman Tj" pitchFamily="18" charset="-52"/>
            </a:endParaRPr>
          </a:p>
        </p:txBody>
      </p:sp>
    </p:spTree>
    <p:extLst>
      <p:ext uri="{BB962C8B-B14F-4D97-AF65-F5344CB8AC3E}">
        <p14:creationId xmlns:p14="http://schemas.microsoft.com/office/powerpoint/2010/main" val="745478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634082"/>
          </a:xfrm>
        </p:spPr>
        <p:txBody>
          <a:bodyPr>
            <a:normAutofit fontScale="90000"/>
          </a:bodyPr>
          <a:lstStyle/>
          <a:p>
            <a:pPr algn="ctr"/>
            <a:r>
              <a:rPr lang="tg-Cyrl-TJ" dirty="0" smtClean="0">
                <a:latin typeface="Times New Roman Tj" pitchFamily="18" charset="-52"/>
              </a:rPr>
              <a:t>Таъмири ҳаммоми хобгоҳ</a:t>
            </a:r>
            <a:endParaRPr lang="ru-RU" dirty="0">
              <a:latin typeface="Times New Roman Tj" pitchFamily="18" charset="-52"/>
            </a:endParaRPr>
          </a:p>
        </p:txBody>
      </p:sp>
      <p:pic>
        <p:nvPicPr>
          <p:cNvPr id="4" name="Picture 2" descr="D:\Документы НОУТБУКА\Мои документы\ТАЪЛИМ КУЛОБ\СУРАТХОИ ГУНОГУН КТ КУЛОБ\суратхо КТ КУЛОБ 1\20210106_09223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4" y="1556793"/>
            <a:ext cx="9142696"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9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0" y="357166"/>
            <a:ext cx="9036496" cy="6500834"/>
          </a:xfrm>
        </p:spPr>
        <p:txBody>
          <a:bodyPr>
            <a:normAutofit fontScale="62500" lnSpcReduction="20000"/>
          </a:bodyPr>
          <a:lstStyle/>
          <a:p>
            <a:pPr>
              <a:buNone/>
            </a:pPr>
            <a:r>
              <a:rPr lang="tt-RU" sz="3800" b="1" dirty="0" smtClean="0">
                <a:latin typeface="Times New Roman Tj" pitchFamily="18" charset="-52"/>
              </a:rPr>
              <a:t>			ЗАМИНАИ КАДРИИ КОЛЛЕЉ</a:t>
            </a:r>
            <a:endParaRPr lang="ru-RU" sz="3800" dirty="0" smtClean="0">
              <a:latin typeface="Times New Roman Tj" pitchFamily="18" charset="-52"/>
            </a:endParaRPr>
          </a:p>
          <a:p>
            <a:pPr marL="109728" indent="0" algn="just">
              <a:buNone/>
            </a:pPr>
            <a:r>
              <a:rPr lang="tt-RU" sz="3800" dirty="0" smtClean="0">
                <a:latin typeface="Times New Roman Tj" pitchFamily="18" charset="-52"/>
              </a:rPr>
              <a:t>    </a:t>
            </a:r>
            <a:r>
              <a:rPr lang="tt-RU" sz="4400" dirty="0" smtClean="0">
                <a:latin typeface="Times New Roman Tj" pitchFamily="18" charset="-52"/>
              </a:rPr>
              <a:t>Дар Коллеҷ ҳоло 519 -нафар омўзгорон фаъолият доранд, аз он ҷумла </a:t>
            </a:r>
            <a:r>
              <a:rPr lang="tt-RU" sz="4400" dirty="0" smtClean="0">
                <a:latin typeface="Times New Roman Tj" pitchFamily="18" charset="-52"/>
              </a:rPr>
              <a:t>182 (35%)–нафар </a:t>
            </a:r>
            <a:r>
              <a:rPr lang="tt-RU" sz="4400" dirty="0" smtClean="0">
                <a:latin typeface="Times New Roman Tj" pitchFamily="18" charset="-52"/>
              </a:rPr>
              <a:t>омӯзгорони асосӣ, </a:t>
            </a:r>
            <a:r>
              <a:rPr lang="tt-RU" sz="4400" dirty="0" smtClean="0">
                <a:latin typeface="Times New Roman Tj" pitchFamily="18" charset="-52"/>
              </a:rPr>
              <a:t>337 (64,9%) </a:t>
            </a:r>
            <a:r>
              <a:rPr lang="tt-RU" sz="4400" dirty="0" smtClean="0">
                <a:latin typeface="Times New Roman Tj" pitchFamily="18" charset="-52"/>
              </a:rPr>
              <a:t>- нафар соатбайъ.</a:t>
            </a:r>
            <a:r>
              <a:rPr lang="ru-RU" sz="4400" dirty="0">
                <a:latin typeface="Times New Roman Tj" pitchFamily="18" charset="-52"/>
              </a:rPr>
              <a:t> </a:t>
            </a:r>
            <a:r>
              <a:rPr lang="ru-RU" sz="4400" dirty="0" smtClean="0">
                <a:latin typeface="Times New Roman Tj" pitchFamily="18" charset="-52"/>
              </a:rPr>
              <a:t>Аз </a:t>
            </a:r>
            <a:r>
              <a:rPr lang="tg-Cyrl-TJ" sz="4400" dirty="0" smtClean="0">
                <a:latin typeface="Times New Roman Tj" pitchFamily="18" charset="-52"/>
              </a:rPr>
              <a:t>ҷумлаи омӯзгорон 55 (30,2%) мардон ва 127 (69,7%) – ро занон ташкил медищанд. Аз шумораи умумии омӯзгорон 110 (60,4%) – ро ҷавонон ташкил медиҳанд. </a:t>
            </a:r>
            <a:r>
              <a:rPr lang="tt-RU" sz="4400" dirty="0" smtClean="0">
                <a:latin typeface="Times New Roman Tj" pitchFamily="18" charset="-52"/>
              </a:rPr>
              <a:t>12 </a:t>
            </a:r>
            <a:r>
              <a:rPr lang="tt-RU" sz="4400" dirty="0" smtClean="0">
                <a:latin typeface="Times New Roman Tj" pitchFamily="18" charset="-52"/>
              </a:rPr>
              <a:t>нафар кормандони Коллељ бо медали “Аълочии тандурустї”, 32 нафар омўзгорон бо медали “Аълочии маорифи Тољикистон” ќадрдонї карда шудаанд.</a:t>
            </a:r>
            <a:endParaRPr lang="ru-RU" sz="4400" dirty="0" smtClean="0">
              <a:latin typeface="Times New Roman Tj" pitchFamily="18" charset="-52"/>
            </a:endParaRPr>
          </a:p>
          <a:p>
            <a:pPr marL="109728" indent="0" algn="just">
              <a:buNone/>
            </a:pPr>
            <a:r>
              <a:rPr lang="tt-RU" sz="4400" dirty="0">
                <a:latin typeface="Times New Roman Tj" pitchFamily="18" charset="-52"/>
              </a:rPr>
              <a:t> </a:t>
            </a:r>
            <a:r>
              <a:rPr lang="tt-RU" sz="4400" dirty="0" smtClean="0">
                <a:latin typeface="Times New Roman Tj" pitchFamily="18" charset="-52"/>
              </a:rPr>
              <a:t>  Дар  Коллеҷи 5 номзадони илм, аз ҷумла 2 нафар номзади илмҳои тиб,  1 нафар номзади илмҳои филологӣ, 1 нафар номзади илмҳои иқтисодӣ, дотсент, 1 нафар номзади илмҳои педагогӣ, дотсент фаъолият доранд.  </a:t>
            </a:r>
            <a:endParaRPr lang="ru-RU" sz="4400" dirty="0" smtClean="0">
              <a:latin typeface="Times New Roman Tj" pitchFamily="18" charset="-52"/>
            </a:endParaRPr>
          </a:p>
          <a:p>
            <a:pPr marL="109728" indent="0" algn="just">
              <a:buNone/>
            </a:pPr>
            <a:r>
              <a:rPr lang="tt-RU" sz="4400" dirty="0" smtClean="0">
                <a:latin typeface="Times New Roman Tj" pitchFamily="18" charset="-52"/>
              </a:rPr>
              <a:t>  </a:t>
            </a:r>
            <a:endParaRPr lang="ru-RU" dirty="0"/>
          </a:p>
        </p:txBody>
      </p:sp>
    </p:spTree>
    <p:extLst>
      <p:ext uri="{BB962C8B-B14F-4D97-AF65-F5344CB8AC3E}">
        <p14:creationId xmlns:p14="http://schemas.microsoft.com/office/powerpoint/2010/main" val="3493984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76672"/>
            <a:ext cx="8229600" cy="5530619"/>
          </a:xfrm>
        </p:spPr>
        <p:txBody>
          <a:bodyPr>
            <a:normAutofit fontScale="92500" lnSpcReduction="10000"/>
          </a:bodyPr>
          <a:lstStyle/>
          <a:p>
            <a:pPr marL="109728" indent="0" algn="just">
              <a:buNone/>
            </a:pPr>
            <a:r>
              <a:rPr lang="tt-RU" sz="2800" dirty="0" smtClean="0">
                <a:latin typeface="Times New Roman Tj" pitchFamily="18" charset="-52"/>
              </a:rPr>
              <a:t>     34 (18,6%) </a:t>
            </a:r>
            <a:r>
              <a:rPr lang="tt-RU" sz="2800" dirty="0">
                <a:latin typeface="Times New Roman Tj" pitchFamily="18" charset="-52"/>
              </a:rPr>
              <a:t>омӯзгорони дорои дараҷа тахассусии олӣ</a:t>
            </a:r>
            <a:r>
              <a:rPr lang="tg-Cyrl-TJ" sz="2800" dirty="0">
                <a:latin typeface="Times New Roman Tj" pitchFamily="18" charset="-52"/>
              </a:rPr>
              <a:t>, </a:t>
            </a:r>
            <a:r>
              <a:rPr lang="tt-RU" sz="2800" dirty="0" smtClean="0">
                <a:latin typeface="Times New Roman Tj" pitchFamily="18" charset="-52"/>
              </a:rPr>
              <a:t>13 (7,1%) </a:t>
            </a:r>
            <a:r>
              <a:rPr lang="tt-RU" sz="2800" dirty="0">
                <a:latin typeface="Times New Roman Tj" pitchFamily="18" charset="-52"/>
              </a:rPr>
              <a:t>– нафар дорои дараҷаи тахассусии якум ва</a:t>
            </a:r>
            <a:r>
              <a:rPr lang="tg-Cyrl-TJ" sz="2800" dirty="0">
                <a:latin typeface="Times New Roman Tj" pitchFamily="18" charset="-52"/>
              </a:rPr>
              <a:t>, </a:t>
            </a:r>
            <a:r>
              <a:rPr lang="tt-RU" sz="2800" dirty="0" smtClean="0">
                <a:latin typeface="Times New Roman Tj" pitchFamily="18" charset="-52"/>
              </a:rPr>
              <a:t>15 (8,2%)– </a:t>
            </a:r>
            <a:r>
              <a:rPr lang="tt-RU" sz="2800" dirty="0">
                <a:latin typeface="Times New Roman Tj" pitchFamily="18" charset="-52"/>
              </a:rPr>
              <a:t>нафар бо дараҷаи тахассусии дуюм фаъолият мекунанд. </a:t>
            </a:r>
            <a:endParaRPr lang="tt-RU" sz="2800" dirty="0" smtClean="0">
              <a:latin typeface="Times New Roman Tj" pitchFamily="18" charset="-52"/>
            </a:endParaRPr>
          </a:p>
          <a:p>
            <a:pPr marL="109728" indent="0" algn="just">
              <a:buNone/>
            </a:pPr>
            <a:r>
              <a:rPr lang="tt-RU" sz="2800" dirty="0">
                <a:latin typeface="Times New Roman Tj" pitchFamily="18" charset="-52"/>
              </a:rPr>
              <a:t>	</a:t>
            </a:r>
            <a:r>
              <a:rPr lang="tt-RU" sz="2800" dirty="0" smtClean="0">
                <a:latin typeface="Times New Roman Tj" pitchFamily="18" charset="-52"/>
              </a:rPr>
              <a:t>Омӯзгорони фанҳои тахассусӣ 67 нафар ва ғайритахассусӣ 115 нафарро ташкил медиҳанд. </a:t>
            </a:r>
            <a:endParaRPr lang="ru-RU" sz="2800" dirty="0">
              <a:latin typeface="Times New Roman Tj" pitchFamily="18" charset="-52"/>
            </a:endParaRPr>
          </a:p>
          <a:p>
            <a:pPr marL="109728" indent="0" algn="just">
              <a:buNone/>
            </a:pPr>
            <a:r>
              <a:rPr lang="tt-RU" sz="2800" dirty="0">
                <a:latin typeface="Times New Roman Tj" pitchFamily="18" charset="-52"/>
              </a:rPr>
              <a:t>	Роњбарияти Коллељ њамасола бо Муассисањои тањсилоти олї ва миёнаи касбї, </a:t>
            </a:r>
            <a:r>
              <a:rPr lang="tg-Cyrl-TJ" sz="2800" dirty="0">
                <a:latin typeface="Times New Roman Tj" pitchFamily="18" charset="-52"/>
              </a:rPr>
              <a:t>Муассисаи давлатии Донишкадаи ҷумҳуриявии такмили ихтисос ва бозомӯзии кормандони соҳаи маориф, Донишкадаи такмили ихтисоси кормандони соҳаи тандурустӣ </a:t>
            </a:r>
            <a:r>
              <a:rPr lang="tt-RU" sz="2800" dirty="0">
                <a:latin typeface="Times New Roman Tj" pitchFamily="18" charset="-52"/>
              </a:rPr>
              <a:t>њамкорї менамояд. Дар натиљаи ин њамкорињо дар солњои охир шумораи дараљанокии омўзгорон бештар шуда истодааст.</a:t>
            </a: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2370398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602627"/>
          </a:xfrm>
        </p:spPr>
        <p:txBody>
          <a:bodyPr>
            <a:normAutofit/>
          </a:bodyPr>
          <a:lstStyle/>
          <a:p>
            <a:pPr marL="109728" indent="0" algn="ctr">
              <a:buNone/>
            </a:pPr>
            <a:r>
              <a:rPr lang="tg-Cyrl-TJ" sz="2400" b="1" dirty="0" smtClean="0">
                <a:latin typeface="Times New Roman Tj" pitchFamily="18" charset="-52"/>
              </a:rPr>
              <a:t> Тамоюли зиёдшавии дараҷанокии тахассусии   омӯзгорон</a:t>
            </a:r>
            <a:r>
              <a:rPr lang="ru-RU" sz="2400" b="1" dirty="0" smtClean="0">
                <a:latin typeface="Times New Roman Tj" pitchFamily="18" charset="-52"/>
              </a:rPr>
              <a:t>  </a:t>
            </a:r>
            <a:r>
              <a:rPr lang="tg-Cyrl-TJ" sz="2400" b="1" dirty="0" smtClean="0">
                <a:latin typeface="Times New Roman Tj" pitchFamily="18" charset="-52"/>
              </a:rPr>
              <a:t>дар ду соли охир </a:t>
            </a:r>
            <a:endParaRPr lang="ru-RU" sz="2400" dirty="0" smtClean="0">
              <a:latin typeface="Times New Roman Tj" pitchFamily="18" charset="-52"/>
            </a:endParaRPr>
          </a:p>
          <a:p>
            <a:pPr marL="109728" indent="0" algn="just">
              <a:buNone/>
            </a:pPr>
            <a:endParaRPr lang="ru-RU" sz="3200" dirty="0">
              <a:latin typeface="Times New Roman Tj" pitchFamily="18" charset="-52"/>
            </a:endParaRPr>
          </a:p>
        </p:txBody>
      </p:sp>
      <p:sp>
        <p:nvSpPr>
          <p:cNvPr id="89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9089" name="Object 1"/>
          <p:cNvGraphicFramePr>
            <a:graphicFrameLocks/>
          </p:cNvGraphicFramePr>
          <p:nvPr>
            <p:extLst>
              <p:ext uri="{D42A27DB-BD31-4B8C-83A1-F6EECF244321}">
                <p14:modId xmlns:p14="http://schemas.microsoft.com/office/powerpoint/2010/main" val="2454458738"/>
              </p:ext>
            </p:extLst>
          </p:nvPr>
        </p:nvGraphicFramePr>
        <p:xfrm>
          <a:off x="0" y="1196752"/>
          <a:ext cx="9144000" cy="5661248"/>
        </p:xfrm>
        <a:graphic>
          <a:graphicData uri="http://schemas.openxmlformats.org/presentationml/2006/ole">
            <mc:AlternateContent xmlns:mc="http://schemas.openxmlformats.org/markup-compatibility/2006">
              <mc:Choice xmlns:v="urn:schemas-microsoft-com:vml" Requires="v">
                <p:oleObj spid="_x0000_s90151" name="Лист" r:id="rId3" imgW="4972226" imgH="2143012" progId="Excel.Sheet.8">
                  <p:embed/>
                </p:oleObj>
              </mc:Choice>
              <mc:Fallback>
                <p:oleObj name="Лист" r:id="rId3" imgW="4972226" imgH="2143012" progId="Excel.Sheet.8">
                  <p:embed/>
                  <p:pic>
                    <p:nvPicPr>
                      <p:cNvPr id="0" name=""/>
                      <p:cNvPicPr>
                        <a:picLocks noChangeArrowheads="1"/>
                      </p:cNvPicPr>
                      <p:nvPr/>
                    </p:nvPicPr>
                    <p:blipFill>
                      <a:blip r:embed="rId4"/>
                      <a:srcRect/>
                      <a:stretch>
                        <a:fillRect/>
                      </a:stretch>
                    </p:blipFill>
                    <p:spPr bwMode="auto">
                      <a:xfrm>
                        <a:off x="0" y="1196752"/>
                        <a:ext cx="9144000" cy="5661248"/>
                      </a:xfrm>
                      <a:prstGeom prst="rect">
                        <a:avLst/>
                      </a:prstGeom>
                      <a:noFill/>
                      <a:extLst/>
                    </p:spPr>
                  </p:pic>
                </p:oleObj>
              </mc:Fallback>
            </mc:AlternateContent>
          </a:graphicData>
        </a:graphic>
      </p:graphicFrame>
    </p:spTree>
    <p:extLst>
      <p:ext uri="{BB962C8B-B14F-4D97-AF65-F5344CB8AC3E}">
        <p14:creationId xmlns:p14="http://schemas.microsoft.com/office/powerpoint/2010/main" val="1597630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404664"/>
            <a:ext cx="8229600" cy="5602627"/>
          </a:xfrm>
        </p:spPr>
        <p:txBody>
          <a:bodyPr>
            <a:normAutofit lnSpcReduction="10000"/>
          </a:bodyPr>
          <a:lstStyle/>
          <a:p>
            <a:pPr marL="0" indent="0" algn="ctr">
              <a:buNone/>
            </a:pPr>
            <a:r>
              <a:rPr lang="tt-RU" b="1" cap="all" dirty="0">
                <a:latin typeface="Times New Roman Tj" pitchFamily="18" charset="-52"/>
              </a:rPr>
              <a:t>Маълумот дар бораи донишҶӮёни коллеҶ</a:t>
            </a:r>
            <a:endParaRPr lang="ru-RU" dirty="0">
              <a:latin typeface="Times New Roman Tj" pitchFamily="18" charset="-52"/>
            </a:endParaRPr>
          </a:p>
          <a:p>
            <a:pPr marL="0" indent="0" algn="just">
              <a:buNone/>
            </a:pPr>
            <a:r>
              <a:rPr lang="tt-RU" dirty="0" smtClean="0">
                <a:latin typeface="Times New Roman Tj" pitchFamily="18" charset="-52"/>
              </a:rPr>
              <a:t>	Шумораи </a:t>
            </a:r>
            <a:r>
              <a:rPr lang="tt-RU" dirty="0">
                <a:latin typeface="Times New Roman Tj" pitchFamily="18" charset="-52"/>
              </a:rPr>
              <a:t>муҳассилини </a:t>
            </a:r>
            <a:r>
              <a:rPr lang="tt-RU" dirty="0" smtClean="0">
                <a:latin typeface="Times New Roman Tj" pitchFamily="18" charset="-52"/>
              </a:rPr>
              <a:t>коллеҷ </a:t>
            </a:r>
            <a:r>
              <a:rPr lang="tg-Cyrl-TJ" dirty="0" smtClean="0">
                <a:latin typeface="Times New Roman Tj" pitchFamily="18" charset="-52"/>
              </a:rPr>
              <a:t>3844 </a:t>
            </a:r>
            <a:r>
              <a:rPr lang="tt-RU" dirty="0" smtClean="0">
                <a:latin typeface="Times New Roman Tj" pitchFamily="18" charset="-52"/>
              </a:rPr>
              <a:t>нафарро </a:t>
            </a:r>
            <a:r>
              <a:rPr lang="tt-RU" dirty="0">
                <a:latin typeface="Times New Roman Tj" pitchFamily="18" charset="-52"/>
              </a:rPr>
              <a:t>ташкил медиҳад, ки аз ҷумлаи онҳо </a:t>
            </a:r>
            <a:r>
              <a:rPr lang="tt-RU" dirty="0" smtClean="0">
                <a:latin typeface="Times New Roman Tj" pitchFamily="18" charset="-52"/>
              </a:rPr>
              <a:t>680 (17,7%) </a:t>
            </a:r>
            <a:r>
              <a:rPr lang="tt-RU" dirty="0">
                <a:latin typeface="Times New Roman Tj" pitchFamily="18" charset="-52"/>
              </a:rPr>
              <a:t>нафарашон писарон ва </a:t>
            </a:r>
            <a:r>
              <a:rPr lang="tg-Cyrl-TJ" dirty="0">
                <a:latin typeface="Times New Roman Tj" pitchFamily="18" charset="-52"/>
              </a:rPr>
              <a:t>3164 (82,3%)</a:t>
            </a:r>
            <a:r>
              <a:rPr lang="tt-RU" dirty="0" smtClean="0">
                <a:latin typeface="Times New Roman Tj" pitchFamily="18" charset="-52"/>
              </a:rPr>
              <a:t> </a:t>
            </a:r>
            <a:r>
              <a:rPr lang="tt-RU" dirty="0">
                <a:latin typeface="Times New Roman Tj" pitchFamily="18" charset="-52"/>
              </a:rPr>
              <a:t>нафарашон духтарон мебошанд, </a:t>
            </a:r>
            <a:r>
              <a:rPr lang="tg-Cyrl-TJ" dirty="0" smtClean="0">
                <a:latin typeface="Times New Roman Tj" pitchFamily="18" charset="-52"/>
              </a:rPr>
              <a:t>1481 (38,6%)</a:t>
            </a:r>
            <a:r>
              <a:rPr lang="tt-RU" dirty="0" smtClean="0">
                <a:latin typeface="Times New Roman Tj" pitchFamily="18" charset="-52"/>
              </a:rPr>
              <a:t> </a:t>
            </a:r>
            <a:r>
              <a:rPr lang="tt-RU" dirty="0">
                <a:latin typeface="Times New Roman Tj" pitchFamily="18" charset="-52"/>
              </a:rPr>
              <a:t>нафар тариқи буҷавӣ ва </a:t>
            </a:r>
            <a:r>
              <a:rPr lang="tg-Cyrl-TJ" dirty="0" smtClean="0">
                <a:latin typeface="Times New Roman Tj" pitchFamily="18" charset="-52"/>
              </a:rPr>
              <a:t>2363 (61,4%%)</a:t>
            </a:r>
            <a:r>
              <a:rPr lang="tt-RU" dirty="0" smtClean="0">
                <a:latin typeface="Times New Roman Tj" pitchFamily="18" charset="-52"/>
              </a:rPr>
              <a:t> </a:t>
            </a:r>
            <a:r>
              <a:rPr lang="tt-RU" dirty="0" smtClean="0">
                <a:latin typeface="Times New Roman Tj" pitchFamily="18" charset="-52"/>
              </a:rPr>
              <a:t>нафар </a:t>
            </a:r>
            <a:r>
              <a:rPr lang="tt-RU" dirty="0">
                <a:latin typeface="Times New Roman Tj" pitchFamily="18" charset="-52"/>
              </a:rPr>
              <a:t>тариқи шартномавӣ таҳсил менамоянд</a:t>
            </a:r>
            <a:r>
              <a:rPr lang="tt-RU" dirty="0" smtClean="0">
                <a:latin typeface="Times New Roman Tj" pitchFamily="18" charset="-52"/>
              </a:rPr>
              <a:t>.</a:t>
            </a:r>
            <a:r>
              <a:rPr lang="tg-Cyrl-TJ" dirty="0"/>
              <a:t> </a:t>
            </a:r>
            <a:endParaRPr lang="tg-Cyrl-TJ" dirty="0" smtClean="0"/>
          </a:p>
          <a:p>
            <a:pPr marL="0" indent="0" algn="just">
              <a:buNone/>
            </a:pPr>
            <a:r>
              <a:rPr lang="tg-Cyrl-TJ" dirty="0">
                <a:latin typeface="Times New Roman Tj" pitchFamily="18" charset="-52"/>
              </a:rPr>
              <a:t>	</a:t>
            </a:r>
            <a:r>
              <a:rPr lang="tg-Cyrl-TJ" dirty="0" smtClean="0">
                <a:latin typeface="Times New Roman Tj" pitchFamily="18" charset="-52"/>
              </a:rPr>
              <a:t>Аз теъдоди </a:t>
            </a:r>
            <a:r>
              <a:rPr lang="tg-Cyrl-TJ" dirty="0">
                <a:latin typeface="Times New Roman Tj" pitchFamily="18" charset="-52"/>
              </a:rPr>
              <a:t>умумии </a:t>
            </a:r>
            <a:r>
              <a:rPr lang="tg-Cyrl-TJ" dirty="0" smtClean="0">
                <a:latin typeface="Times New Roman Tj" pitchFamily="18" charset="-52"/>
              </a:rPr>
              <a:t>донишҷуён </a:t>
            </a:r>
            <a:r>
              <a:rPr lang="tg-Cyrl-TJ" dirty="0">
                <a:latin typeface="Times New Roman Tj" pitchFamily="18" charset="-52"/>
              </a:rPr>
              <a:t>16 нафар маъюб ва 12 нафар ятими кулл ба </a:t>
            </a:r>
            <a:r>
              <a:rPr lang="tg-Cyrl-TJ" dirty="0" smtClean="0">
                <a:latin typeface="Times New Roman Tj" pitchFamily="18" charset="-52"/>
              </a:rPr>
              <a:t>тариқи буҷет </a:t>
            </a:r>
            <a:r>
              <a:rPr lang="tg-Cyrl-TJ" dirty="0">
                <a:latin typeface="Times New Roman Tj" pitchFamily="18" charset="-52"/>
              </a:rPr>
              <a:t>ба </a:t>
            </a:r>
            <a:r>
              <a:rPr lang="tg-Cyrl-TJ" dirty="0" smtClean="0">
                <a:latin typeface="Times New Roman Tj" pitchFamily="18" charset="-52"/>
              </a:rPr>
              <a:t>таҳсил </a:t>
            </a:r>
            <a:r>
              <a:rPr lang="tg-Cyrl-TJ" dirty="0">
                <a:latin typeface="Times New Roman Tj" pitchFamily="18" charset="-52"/>
              </a:rPr>
              <a:t>фаро гирифта шудааст</a:t>
            </a:r>
            <a:r>
              <a:rPr lang="tg-Cyrl-TJ" dirty="0" smtClean="0">
                <a:latin typeface="Times New Roman Tj" pitchFamily="18" charset="-52"/>
              </a:rPr>
              <a:t>. </a:t>
            </a:r>
            <a:endParaRPr lang="ru-RU" dirty="0">
              <a:latin typeface="Times New Roman Tj" pitchFamily="18" charset="-52"/>
            </a:endParaRPr>
          </a:p>
          <a:p>
            <a:pPr marL="0" indent="0" algn="just">
              <a:buNone/>
            </a:pPr>
            <a:r>
              <a:rPr lang="tt-RU" dirty="0" smtClean="0">
                <a:latin typeface="Times New Roman Tj" pitchFamily="18" charset="-52"/>
              </a:rPr>
              <a:t> </a:t>
            </a:r>
            <a:endParaRPr lang="ru-RU" dirty="0">
              <a:latin typeface="Times New Roman Tj" pitchFamily="18" charset="-52"/>
            </a:endParaRPr>
          </a:p>
          <a:p>
            <a:pPr marL="0" indent="0" algn="just">
              <a:buNone/>
            </a:pPr>
            <a:r>
              <a:rPr lang="tt-RU" dirty="0" smtClean="0">
                <a:latin typeface="Times New Roman Tj" pitchFamily="18" charset="-52"/>
              </a:rPr>
              <a:t>	</a:t>
            </a:r>
            <a:endParaRPr lang="ru-RU" dirty="0">
              <a:latin typeface="Times New Roman Tj" pitchFamily="18" charset="-52"/>
            </a:endParaRPr>
          </a:p>
        </p:txBody>
      </p:sp>
    </p:spTree>
    <p:extLst>
      <p:ext uri="{BB962C8B-B14F-4D97-AF65-F5344CB8AC3E}">
        <p14:creationId xmlns:p14="http://schemas.microsoft.com/office/powerpoint/2010/main" val="208145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260648"/>
            <a:ext cx="8229600" cy="5746643"/>
          </a:xfrm>
        </p:spPr>
        <p:txBody>
          <a:bodyPr>
            <a:normAutofit/>
          </a:bodyPr>
          <a:lstStyle/>
          <a:p>
            <a:pPr marL="0" indent="0" algn="just">
              <a:buNone/>
            </a:pPr>
            <a:r>
              <a:rPr lang="tt-RU" dirty="0" smtClean="0">
                <a:latin typeface="Times New Roman Tj" pitchFamily="18" charset="-52"/>
              </a:rPr>
              <a:t>	Айни </a:t>
            </a:r>
            <a:r>
              <a:rPr lang="tt-RU" dirty="0">
                <a:latin typeface="Times New Roman Tj" pitchFamily="18" charset="-52"/>
              </a:rPr>
              <a:t>замон дар Колле</a:t>
            </a:r>
            <a:r>
              <a:rPr lang="tg-Cyrl-TJ" dirty="0">
                <a:latin typeface="Times New Roman Tj" pitchFamily="18" charset="-52"/>
              </a:rPr>
              <a:t>ҷ </a:t>
            </a:r>
            <a:r>
              <a:rPr lang="tt-RU" dirty="0">
                <a:latin typeface="Times New Roman Tj" pitchFamily="18" charset="-52"/>
              </a:rPr>
              <a:t>аз рўи 7</a:t>
            </a:r>
            <a:r>
              <a:rPr lang="tt-RU" dirty="0" smtClean="0">
                <a:latin typeface="Times New Roman Tj" pitchFamily="18" charset="-52"/>
              </a:rPr>
              <a:t> </a:t>
            </a:r>
            <a:r>
              <a:rPr lang="tt-RU" dirty="0">
                <a:latin typeface="Times New Roman Tj" pitchFamily="18" charset="-52"/>
              </a:rPr>
              <a:t>ихтисос </a:t>
            </a:r>
            <a:r>
              <a:rPr lang="tt-RU" dirty="0" smtClean="0">
                <a:latin typeface="Times New Roman Tj" pitchFamily="18" charset="-52"/>
              </a:rPr>
              <a:t>мутахассисон </a:t>
            </a:r>
            <a:r>
              <a:rPr lang="tt-RU" dirty="0">
                <a:latin typeface="Times New Roman Tj" pitchFamily="18" charset="-52"/>
              </a:rPr>
              <a:t>омода карда </a:t>
            </a:r>
            <a:r>
              <a:rPr lang="tt-RU" dirty="0" smtClean="0">
                <a:latin typeface="Times New Roman Tj" pitchFamily="18" charset="-52"/>
              </a:rPr>
              <a:t>мешаванд</a:t>
            </a:r>
            <a:r>
              <a:rPr lang="tt-RU" dirty="0">
                <a:latin typeface="Times New Roman Tj" pitchFamily="18" charset="-52"/>
              </a:rPr>
              <a:t>: </a:t>
            </a:r>
            <a:endParaRPr lang="ru-RU" dirty="0" smtClean="0">
              <a:latin typeface="Times New Roman Tj" pitchFamily="18" charset="-52"/>
            </a:endParaRPr>
          </a:p>
          <a:p>
            <a:pPr marL="1828800" lvl="3" indent="-457200">
              <a:buFont typeface="+mj-lt"/>
              <a:buAutoNum type="arabicPeriod"/>
            </a:pPr>
            <a:r>
              <a:rPr lang="tt-RU" sz="2700" b="1" dirty="0">
                <a:latin typeface="Times New Roman Tj" pitchFamily="18" charset="-52"/>
              </a:rPr>
              <a:t>Кори табобатӣ; </a:t>
            </a:r>
            <a:endParaRPr lang="ru-RU" sz="2700" b="1" dirty="0">
              <a:latin typeface="Times New Roman Tj" pitchFamily="18" charset="-52"/>
            </a:endParaRPr>
          </a:p>
          <a:p>
            <a:pPr marL="1828800" lvl="3" indent="-457200">
              <a:buFont typeface="+mj-lt"/>
              <a:buAutoNum type="arabicPeriod"/>
            </a:pPr>
            <a:r>
              <a:rPr lang="tt-RU" sz="2700" b="1" dirty="0" smtClean="0">
                <a:latin typeface="Times New Roman Tj" pitchFamily="18" charset="-52"/>
              </a:rPr>
              <a:t>Кори </a:t>
            </a:r>
            <a:r>
              <a:rPr lang="tt-RU" sz="2700" b="1" dirty="0">
                <a:latin typeface="Times New Roman Tj" pitchFamily="18" charset="-52"/>
              </a:rPr>
              <a:t>момодоягӣ; </a:t>
            </a:r>
            <a:endParaRPr lang="ru-RU" sz="2700" b="1" dirty="0">
              <a:latin typeface="Times New Roman Tj" pitchFamily="18" charset="-52"/>
            </a:endParaRPr>
          </a:p>
          <a:p>
            <a:pPr marL="1828800" lvl="3" indent="-457200">
              <a:buFont typeface="+mj-lt"/>
              <a:buAutoNum type="arabicPeriod"/>
            </a:pPr>
            <a:r>
              <a:rPr lang="tt-RU" sz="2700" b="1" dirty="0">
                <a:latin typeface="Times New Roman Tj" pitchFamily="18" charset="-52"/>
              </a:rPr>
              <a:t>Кори </a:t>
            </a:r>
            <a:r>
              <a:rPr lang="tt-RU" sz="2700" b="1" dirty="0" smtClean="0">
                <a:latin typeface="Times New Roman Tj" pitchFamily="18" charset="-52"/>
              </a:rPr>
              <a:t>ҳамширагӣ;</a:t>
            </a:r>
            <a:endParaRPr lang="ru-RU" sz="2700" b="1" dirty="0">
              <a:latin typeface="Times New Roman Tj" pitchFamily="18" charset="-52"/>
            </a:endParaRPr>
          </a:p>
          <a:p>
            <a:pPr marL="1828800" lvl="3" indent="-457200">
              <a:buFont typeface="+mj-lt"/>
              <a:buAutoNum type="arabicPeriod"/>
            </a:pPr>
            <a:r>
              <a:rPr lang="tt-RU" sz="2700" b="1" dirty="0">
                <a:latin typeface="Times New Roman Tj" pitchFamily="18" charset="-52"/>
              </a:rPr>
              <a:t>Кори </a:t>
            </a:r>
            <a:r>
              <a:rPr lang="tt-RU" sz="2700" b="1" dirty="0" smtClean="0">
                <a:latin typeface="Times New Roman Tj" pitchFamily="18" charset="-52"/>
              </a:rPr>
              <a:t>дандонсозӣ;</a:t>
            </a:r>
            <a:endParaRPr lang="ru-RU" sz="2700" b="1" dirty="0">
              <a:latin typeface="Times New Roman Tj" pitchFamily="18" charset="-52"/>
            </a:endParaRPr>
          </a:p>
          <a:p>
            <a:pPr marL="1828800" lvl="3" indent="-457200">
              <a:buFont typeface="+mj-lt"/>
              <a:buAutoNum type="arabicPeriod"/>
            </a:pPr>
            <a:r>
              <a:rPr lang="tt-RU" sz="2700" b="1" dirty="0">
                <a:latin typeface="Times New Roman Tj" pitchFamily="18" charset="-52"/>
              </a:rPr>
              <a:t>Кори фарматсевтӣ;</a:t>
            </a:r>
            <a:endParaRPr lang="ru-RU" sz="2700" b="1" dirty="0">
              <a:latin typeface="Times New Roman Tj" pitchFamily="18" charset="-52"/>
            </a:endParaRPr>
          </a:p>
          <a:p>
            <a:pPr marL="1828800" lvl="3" indent="-457200">
              <a:buFont typeface="+mj-lt"/>
              <a:buAutoNum type="arabicPeriod"/>
            </a:pPr>
            <a:r>
              <a:rPr lang="tt-RU" sz="2700" b="1" dirty="0">
                <a:latin typeface="Times New Roman Tj" pitchFamily="18" charset="-52"/>
              </a:rPr>
              <a:t>Корњои тиббї - ташхисї;</a:t>
            </a:r>
            <a:endParaRPr lang="ru-RU" sz="2700" b="1" dirty="0">
              <a:latin typeface="Times New Roman Tj" pitchFamily="18" charset="-52"/>
            </a:endParaRPr>
          </a:p>
          <a:p>
            <a:pPr marL="1828800" lvl="3" indent="-457200">
              <a:buFont typeface="+mj-lt"/>
              <a:buAutoNum type="arabicPeriod"/>
            </a:pPr>
            <a:r>
              <a:rPr lang="tt-RU" sz="2700" b="1" dirty="0">
                <a:latin typeface="Times New Roman Tj" pitchFamily="18" charset="-52"/>
              </a:rPr>
              <a:t>Корњои тиббї-профилактикї;</a:t>
            </a:r>
            <a:endParaRPr lang="ru-RU" sz="2700" b="1" dirty="0">
              <a:latin typeface="Times New Roman Tj" pitchFamily="18" charset="-52"/>
            </a:endParaRPr>
          </a:p>
          <a:p>
            <a:pPr marL="0" indent="0">
              <a:buNone/>
            </a:pPr>
            <a:endParaRPr lang="ru-RU" dirty="0"/>
          </a:p>
        </p:txBody>
      </p:sp>
    </p:spTree>
    <p:extLst>
      <p:ext uri="{BB962C8B-B14F-4D97-AF65-F5344CB8AC3E}">
        <p14:creationId xmlns:p14="http://schemas.microsoft.com/office/powerpoint/2010/main" val="425291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285728"/>
            <a:ext cx="8229600" cy="6572272"/>
          </a:xfrm>
        </p:spPr>
        <p:txBody>
          <a:bodyPr>
            <a:normAutofit fontScale="55000" lnSpcReduction="20000"/>
          </a:bodyPr>
          <a:lstStyle/>
          <a:p>
            <a:pPr algn="ctr">
              <a:buNone/>
            </a:pPr>
            <a:r>
              <a:rPr lang="tt-RU" sz="3800" b="1" dirty="0" smtClean="0">
                <a:latin typeface="Times New Roman Tj" pitchFamily="18" charset="-52"/>
              </a:rPr>
              <a:t>	</a:t>
            </a:r>
            <a:r>
              <a:rPr lang="tt-RU" sz="3800" b="1" dirty="0" smtClean="0">
                <a:latin typeface="Times New Roman Tj" pitchFamily="18" charset="-52"/>
              </a:rPr>
              <a:t>ФАЪОЛИЯТИ ИЛМӢ- </a:t>
            </a:r>
            <a:r>
              <a:rPr lang="tt-RU" sz="3800" b="1" dirty="0" smtClean="0">
                <a:latin typeface="Times New Roman Tj" pitchFamily="18" charset="-52"/>
              </a:rPr>
              <a:t>МЕТОДӢ</a:t>
            </a:r>
            <a:r>
              <a:rPr lang="tt-RU" sz="3800" dirty="0" smtClean="0">
                <a:latin typeface="Times New Roman Tj" pitchFamily="18" charset="-52"/>
              </a:rPr>
              <a:t> </a:t>
            </a:r>
          </a:p>
          <a:p>
            <a:pPr marL="109728" indent="0" algn="just">
              <a:buNone/>
            </a:pPr>
            <a:r>
              <a:rPr lang="ru-RU" sz="3800" dirty="0">
                <a:latin typeface="Times New Roman Tj" pitchFamily="18" charset="-52"/>
              </a:rPr>
              <a:t>	</a:t>
            </a:r>
            <a:endParaRPr lang="en-US" sz="3800" dirty="0" smtClean="0">
              <a:latin typeface="Times New Roman Tj" pitchFamily="18" charset="-52"/>
            </a:endParaRPr>
          </a:p>
          <a:p>
            <a:pPr marL="109728" indent="0" algn="just">
              <a:buNone/>
            </a:pPr>
            <a:r>
              <a:rPr lang="en-US" sz="3800" dirty="0">
                <a:latin typeface="Times New Roman Tj" pitchFamily="18" charset="-52"/>
              </a:rPr>
              <a:t> </a:t>
            </a:r>
            <a:r>
              <a:rPr lang="en-US" sz="3800" dirty="0" smtClean="0">
                <a:latin typeface="Times New Roman Tj" pitchFamily="18" charset="-52"/>
              </a:rPr>
              <a:t>     </a:t>
            </a:r>
            <a:r>
              <a:rPr lang="tt-RU" sz="5100" dirty="0" smtClean="0">
                <a:latin typeface="Times New Roman Tj" pitchFamily="18" charset="-52"/>
              </a:rPr>
              <a:t>Дар </a:t>
            </a:r>
            <a:r>
              <a:rPr lang="tt-RU" sz="5100" dirty="0" smtClean="0">
                <a:latin typeface="Times New Roman Tj" pitchFamily="18" charset="-52"/>
              </a:rPr>
              <a:t>давраи ҳисоботӣ фаъолияти корҳои методӣ тибқи нақшаи корӣ аз ҷониби директори таълимгоҳ тасдиқ карда шуда ба амал бароварда шуд.  Мазмуни  асосии фаъолияти кории методиро коркарди роҳу усулҳои навини таълим, дар амал ҷорӣ намудани нишондодҳои ислоҳоти раванди таълим, омӯзиш ва таҷрибаи пешқадами устодони соҳибтаҷриба, таҳия тарҷима ва таҳлилу аз нав </a:t>
            </a:r>
            <a:r>
              <a:rPr lang="tt-RU" sz="5100" dirty="0" smtClean="0">
                <a:latin typeface="Times New Roman Tj" pitchFamily="18" charset="-52"/>
              </a:rPr>
              <a:t>дида</a:t>
            </a:r>
            <a:r>
              <a:rPr lang="en-US" sz="5100" dirty="0" smtClean="0">
                <a:latin typeface="Times New Roman Tj" pitchFamily="18" charset="-52"/>
              </a:rPr>
              <a:t> </a:t>
            </a:r>
            <a:r>
              <a:rPr lang="tt-RU" sz="5100" dirty="0" smtClean="0">
                <a:latin typeface="Times New Roman Tj" pitchFamily="18" charset="-52"/>
              </a:rPr>
              <a:t>баромадани </a:t>
            </a:r>
            <a:r>
              <a:rPr lang="tt-RU" sz="5100" dirty="0" smtClean="0">
                <a:latin typeface="Times New Roman Tj" pitchFamily="18" charset="-52"/>
              </a:rPr>
              <a:t>барномаҳои таълимӣ, ҳуҷҷатҳои таълимӣ-методӣ</a:t>
            </a:r>
            <a:r>
              <a:rPr lang="tt-RU" sz="5100" dirty="0">
                <a:latin typeface="Times New Roman Tj" pitchFamily="18" charset="-52"/>
              </a:rPr>
              <a:t>, дар якҷоягӣ бо кафедраҳои таълимгоҳ таҳия, тарҷима ва мураттабсозии адабиёту дастурҳои таълимӣ-методӣ, илмӣ, тавсияҳову ишораҳои таълимӣ-методӣ, ташкил ва гузаронидани семинару конференсияҳои гуногуни илмӣ-амалӣ, илмӣ-назариявӣ, таълимӣ-методӣ, </a:t>
            </a:r>
            <a:endParaRPr lang="ru-RU" sz="2900" dirty="0"/>
          </a:p>
        </p:txBody>
      </p:sp>
    </p:spTree>
    <p:extLst>
      <p:ext uri="{BB962C8B-B14F-4D97-AF65-F5344CB8AC3E}">
        <p14:creationId xmlns:p14="http://schemas.microsoft.com/office/powerpoint/2010/main" val="3142185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14290"/>
            <a:ext cx="8712968" cy="6311054"/>
          </a:xfrm>
        </p:spPr>
        <p:txBody>
          <a:bodyPr>
            <a:noAutofit/>
          </a:bodyPr>
          <a:lstStyle/>
          <a:p>
            <a:pPr marL="0" indent="0" algn="ctr">
              <a:spcBef>
                <a:spcPts val="0"/>
              </a:spcBef>
              <a:buNone/>
            </a:pPr>
            <a:r>
              <a:rPr lang="tg-Cyrl-TJ" sz="2800" b="1" dirty="0" smtClean="0">
                <a:latin typeface="Times New Roman Tj" pitchFamily="18" charset="-52"/>
              </a:rPr>
              <a:t> </a:t>
            </a:r>
            <a:r>
              <a:rPr lang="ru-RU" sz="2800" b="1" dirty="0" smtClean="0">
                <a:latin typeface="Times New Roman Tj" pitchFamily="18" charset="-52"/>
              </a:rPr>
              <a:t>САМТИ ФАЪОЛИЯТ</a:t>
            </a:r>
            <a:r>
              <a:rPr lang="tg-Cyrl-TJ" sz="2800" b="1" dirty="0" smtClean="0">
                <a:latin typeface="Times New Roman Tj" pitchFamily="18" charset="-52"/>
              </a:rPr>
              <a:t> </a:t>
            </a:r>
            <a:endParaRPr lang="tg-Cyrl-TJ" sz="2800" b="1" dirty="0" smtClean="0">
              <a:latin typeface="Times New Roman Tj" pitchFamily="18" charset="-52"/>
            </a:endParaRPr>
          </a:p>
          <a:p>
            <a:pPr marL="0" indent="0" algn="ctr">
              <a:spcBef>
                <a:spcPts val="0"/>
              </a:spcBef>
              <a:buNone/>
            </a:pPr>
            <a:endParaRPr lang="ru-RU" sz="1400" dirty="0" smtClean="0">
              <a:latin typeface="Times New Roman Tj" pitchFamily="18" charset="-52"/>
            </a:endParaRPr>
          </a:p>
          <a:p>
            <a:pPr marL="0" indent="0" algn="just">
              <a:spcBef>
                <a:spcPts val="0"/>
              </a:spcBef>
              <a:buNone/>
            </a:pPr>
            <a:r>
              <a:rPr lang="tt-RU" sz="1800" dirty="0" smtClean="0">
                <a:latin typeface="Times New Roman Tj" pitchFamily="18" charset="-52"/>
              </a:rPr>
              <a:t>    </a:t>
            </a:r>
            <a:r>
              <a:rPr lang="tt-RU" sz="1800" dirty="0" smtClean="0">
                <a:latin typeface="Times New Roman Tj" pitchFamily="18" charset="-52"/>
              </a:rPr>
              <a:t>     </a:t>
            </a:r>
            <a:r>
              <a:rPr lang="tt-RU" sz="2400" dirty="0" smtClean="0">
                <a:latin typeface="Times New Roman Tj" pitchFamily="18" charset="-52"/>
              </a:rPr>
              <a:t>Муассисаи  </a:t>
            </a:r>
            <a:r>
              <a:rPr lang="tt-RU" sz="2400" dirty="0" smtClean="0">
                <a:latin typeface="Times New Roman Tj" pitchFamily="18" charset="-52"/>
              </a:rPr>
              <a:t>давлатии  таълимии “Коллељи  тиббии  </a:t>
            </a:r>
            <a:r>
              <a:rPr lang="tt-RU" sz="2400" dirty="0" smtClean="0">
                <a:latin typeface="Times New Roman Tj" pitchFamily="18" charset="-52"/>
              </a:rPr>
              <a:t>шањри </a:t>
            </a:r>
            <a:r>
              <a:rPr lang="tt-RU" sz="2400" dirty="0" smtClean="0">
                <a:latin typeface="Times New Roman Tj" pitchFamily="18" charset="-52"/>
              </a:rPr>
              <a:t>Кўлоб ба номи Рањмонзода Рањматулло Азиз” дар асоси Конститутсияи Ҷумҳурии Тоҷикистон, амру фармонҳои Асосгузори сулҳу Ваҳдати миллӣ-Пешвои миллат, Президенти Ҷумҳурии Тоҷикистон, муҳтарам Эмомалӣ Раҳмон, Қарорҳои Ҳукумати Ҷумҳурии Тоҷикистон, Қарорҳои мушовараҳои Вазорати тандурустӣ ва њифзи иљтимоии ањолии Љумњурии Тољикистон, Вазорати маориф ва илми Љумњурии Тољикистон, Қонунҳои Ҷумҳурии Тоҷикистон “Дар бораи маориф”, “Дар бораи ҳифзи сиҳатии аҳолӣ”, Низомномаи намунавии муассисаи таҳсилоти миёнаи касбии Ҷумњурии Тољикистон, </a:t>
            </a:r>
            <a:endParaRPr lang="ru-RU" sz="2000" dirty="0">
              <a:latin typeface="Times New Roman Tj" pitchFamily="18" charset="-52"/>
            </a:endParaRPr>
          </a:p>
        </p:txBody>
      </p:sp>
    </p:spTree>
    <p:extLst>
      <p:ext uri="{BB962C8B-B14F-4D97-AF65-F5344CB8AC3E}">
        <p14:creationId xmlns:p14="http://schemas.microsoft.com/office/powerpoint/2010/main" val="826220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6120680"/>
          </a:xfrm>
        </p:spPr>
        <p:txBody>
          <a:bodyPr>
            <a:normAutofit fontScale="85000" lnSpcReduction="10000"/>
          </a:bodyPr>
          <a:lstStyle/>
          <a:p>
            <a:pPr marL="109728" indent="0" algn="just">
              <a:buNone/>
            </a:pPr>
            <a:r>
              <a:rPr lang="tt-RU" sz="2800" dirty="0" smtClean="0">
                <a:latin typeface="Times New Roman Tj" pitchFamily="18" charset="-52"/>
              </a:rPr>
              <a:t>мизҳои </a:t>
            </a:r>
            <a:r>
              <a:rPr lang="tt-RU" sz="2800" dirty="0">
                <a:latin typeface="Times New Roman Tj" pitchFamily="18" charset="-52"/>
              </a:rPr>
              <a:t>мудаввар, конфренсияҳои донишҷӯён, маҳфилҳои фаннӣ, машғулиятҳои кушоду намунавӣ ва амсоли инҳо ташкил медоданд, ки ҳар кадоми он андозае ҳаллу фасли худро ёфтанд. Пеш  аз  оғози  соли хониши  нав  нақшаи кории  методӣ  аз тарафи роҳбари методӣ  тартиб  дода, аз ҷониби ҷонишини  директор оид ба таълим  дида  баромада, тасдиқ  гардиданд</a:t>
            </a:r>
            <a:r>
              <a:rPr lang="tt-RU" sz="2800" dirty="0" smtClean="0">
                <a:latin typeface="Times New Roman Tj" pitchFamily="18" charset="-52"/>
              </a:rPr>
              <a:t>. </a:t>
            </a:r>
            <a:r>
              <a:rPr lang="tt-RU" sz="2800" dirty="0">
                <a:latin typeface="Times New Roman Tj" pitchFamily="18" charset="-52"/>
              </a:rPr>
              <a:t>Дар давоми соли 2020 аз ҷониби методисти коллеҷ 21 мақолаҳои илмӣ-оммавӣ ва тамоми барномаҳои таълимӣ (</a:t>
            </a:r>
            <a:r>
              <a:rPr lang="tt-RU" sz="2800" dirty="0" smtClean="0">
                <a:latin typeface="Times New Roman Tj" pitchFamily="18" charset="-52"/>
              </a:rPr>
              <a:t>сил</a:t>
            </a:r>
            <a:r>
              <a:rPr lang="tg-Cyrl-TJ" sz="2800" dirty="0">
                <a:latin typeface="Times New Roman Tj" pitchFamily="18" charset="-52"/>
              </a:rPr>
              <a:t>л</a:t>
            </a:r>
            <a:r>
              <a:rPr lang="tt-RU" sz="2800" dirty="0" smtClean="0">
                <a:latin typeface="Times New Roman Tj" pitchFamily="18" charset="-52"/>
              </a:rPr>
              <a:t>абусҳо</a:t>
            </a:r>
            <a:r>
              <a:rPr lang="tt-RU" sz="2800" dirty="0">
                <a:latin typeface="Times New Roman Tj" pitchFamily="18" charset="-52"/>
              </a:rPr>
              <a:t>) дида баромада шуданд ва барои тасдиқ пешниҳод карда шуданд. </a:t>
            </a:r>
            <a:endParaRPr lang="ru-RU" sz="2800" dirty="0">
              <a:latin typeface="Times New Roman Tj" pitchFamily="18" charset="-52"/>
            </a:endParaRPr>
          </a:p>
          <a:p>
            <a:pPr marL="109728" indent="0" algn="just">
              <a:buNone/>
            </a:pPr>
            <a:r>
              <a:rPr lang="tt-RU" sz="2800" dirty="0" smtClean="0">
                <a:latin typeface="Times New Roman Tj" pitchFamily="18" charset="-52"/>
              </a:rPr>
              <a:t>    Кабинети метод</a:t>
            </a:r>
            <a:r>
              <a:rPr lang="tg-Cyrl-TJ" sz="2800" dirty="0" smtClean="0">
                <a:latin typeface="Times New Roman Tj" pitchFamily="18" charset="-52"/>
              </a:rPr>
              <a:t>ӣ аз таъмири капиталӣ бароварда шуда, бо ҷиҳози зарурӣ, дастгоҳҳои компютерӣ ва чопӣ таъмин карда шуд. Аз тарафи кабинети методӣ дар якҷоягӣ бо кафедраҳо </a:t>
            </a:r>
            <a:r>
              <a:rPr lang="tg-Cyrl-TJ" sz="2800" dirty="0" smtClean="0">
                <a:latin typeface="Times New Roman Tj" pitchFamily="18" charset="-52"/>
              </a:rPr>
              <a:t>давоми таътили зимистогна Семинари </a:t>
            </a:r>
            <a:r>
              <a:rPr lang="tg-Cyrl-TJ" sz="2800" dirty="0" smtClean="0">
                <a:latin typeface="Times New Roman Tj" pitchFamily="18" charset="-52"/>
              </a:rPr>
              <a:t>таълимӣ барои омӯзгорони ҷавон доир ба масъалаҳои методии таълим, истифодабарии услубҳои муосири таълим ташкил ва баргузор карда мешавад. </a:t>
            </a:r>
            <a:endParaRPr lang="ru-RU" sz="2800" dirty="0">
              <a:solidFill>
                <a:srgbClr val="FF0000"/>
              </a:solidFill>
              <a:latin typeface="Times New Roman Tj" pitchFamily="18" charset="-52"/>
            </a:endParaRPr>
          </a:p>
          <a:p>
            <a:pPr marL="109728" indent="0" algn="just">
              <a:buNone/>
            </a:pPr>
            <a:endParaRPr lang="ru-RU" dirty="0"/>
          </a:p>
        </p:txBody>
      </p:sp>
    </p:spTree>
    <p:extLst>
      <p:ext uri="{BB962C8B-B14F-4D97-AF65-F5344CB8AC3E}">
        <p14:creationId xmlns:p14="http://schemas.microsoft.com/office/powerpoint/2010/main" val="3284835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634082"/>
          </a:xfrm>
        </p:spPr>
        <p:txBody>
          <a:bodyPr>
            <a:normAutofit fontScale="90000"/>
          </a:bodyPr>
          <a:lstStyle/>
          <a:p>
            <a:pPr algn="ctr"/>
            <a:r>
              <a:rPr lang="tg-Cyrl-TJ" sz="4000" dirty="0" smtClean="0">
                <a:latin typeface="Times New Roman Tj" pitchFamily="18" charset="-52"/>
              </a:rPr>
              <a:t>КАБИНЕТИ МЕТОДӢ</a:t>
            </a:r>
            <a:endParaRPr lang="ru-RU" sz="4000" dirty="0">
              <a:latin typeface="Times New Roman Tj" pitchFamily="18" charset="-52"/>
            </a:endParaRPr>
          </a:p>
        </p:txBody>
      </p:sp>
      <p:pic>
        <p:nvPicPr>
          <p:cNvPr id="93186" name="Picture 2" descr="D:\Документы НОУТБУКА\Мои документы\ТАЪЛИМ КУЛОБ\СУРАТХОИ ГУНОГУН КТ КУЛОБ\суратхо КТ КУЛОБ 1\20210106_1015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0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404664"/>
            <a:ext cx="8640960" cy="6048672"/>
          </a:xfrm>
        </p:spPr>
        <p:txBody>
          <a:bodyPr>
            <a:normAutofit/>
          </a:bodyPr>
          <a:lstStyle/>
          <a:p>
            <a:pPr marL="109728" indent="0" algn="ctr">
              <a:buNone/>
            </a:pPr>
            <a:r>
              <a:rPr lang="tg-Cyrl-TJ" dirty="0" smtClean="0">
                <a:latin typeface="Times New Roman Tj" pitchFamily="18" charset="-52"/>
              </a:rPr>
              <a:t>ИШТИРОК ДАР СЕМИНАРУ КОНФЕРЕНСИЯҲО</a:t>
            </a:r>
          </a:p>
          <a:p>
            <a:pPr marL="109728" indent="0" algn="just">
              <a:buNone/>
            </a:pPr>
            <a:endParaRPr lang="tg-Cyrl-TJ" dirty="0" smtClean="0">
              <a:latin typeface="Times New Roman Tj" pitchFamily="18" charset="-52"/>
            </a:endParaRPr>
          </a:p>
          <a:p>
            <a:pPr marL="109728" indent="0" algn="just">
              <a:buNone/>
            </a:pPr>
            <a:r>
              <a:rPr lang="tg-Cyrl-TJ" dirty="0" smtClean="0">
                <a:latin typeface="Times New Roman Tj" pitchFamily="18" charset="-52"/>
              </a:rPr>
              <a:t>Давоми соли 2020 омӯзгорони Коллеҷ дар якчанд семинару конференсияҳо ширкат доштанд. Аз ҷумла аз </a:t>
            </a:r>
            <a:r>
              <a:rPr lang="tg-Cyrl-TJ" dirty="0">
                <a:latin typeface="Times New Roman Tj" pitchFamily="18" charset="-52"/>
              </a:rPr>
              <a:t>љониби Мутахассисони муасиссаи давлатии маркази миллии солимии репродуктивї дар шањри Бохтари вилояти Хатлон аз таърихи 12.11 соли 2020 </a:t>
            </a:r>
            <a:r>
              <a:rPr lang="tg-Cyrl-TJ" dirty="0" smtClean="0">
                <a:latin typeface="Times New Roman Tj" pitchFamily="18" charset="-52"/>
              </a:rPr>
              <a:t>то  </a:t>
            </a:r>
            <a:r>
              <a:rPr lang="tg-Cyrl-TJ" dirty="0">
                <a:latin typeface="Times New Roman Tj" pitchFamily="18" charset="-52"/>
              </a:rPr>
              <a:t>14.11 соли 2020 дар шањри Бохтар семинар дар мавзўи «Танзими оила ва маводњои њозиразамони контрасептивї» гузаронида шуд, ки дар семинар </a:t>
            </a:r>
            <a:r>
              <a:rPr lang="tg-Cyrl-TJ" dirty="0" smtClean="0">
                <a:latin typeface="Times New Roman Tj" pitchFamily="18" charset="-52"/>
              </a:rPr>
              <a:t>омўзгорон Саидова </a:t>
            </a:r>
            <a:r>
              <a:rPr lang="tg-Cyrl-TJ" dirty="0">
                <a:latin typeface="Times New Roman Tj" pitchFamily="18" charset="-52"/>
              </a:rPr>
              <a:t>М., Бобоева Д., Наботова М., Мирзоева Њ., Шоева Н., ва Анварбии К.,- иштирок намуданд</a:t>
            </a:r>
            <a:r>
              <a:rPr lang="tg-Cyrl-TJ" dirty="0" smtClean="0">
                <a:latin typeface="Times New Roman Tj" pitchFamily="18" charset="-52"/>
              </a:rPr>
              <a:t>.</a:t>
            </a:r>
            <a:endParaRPr lang="en-US" dirty="0" smtClean="0"/>
          </a:p>
          <a:p>
            <a:pPr marL="109728" indent="0">
              <a:buNone/>
            </a:pPr>
            <a:endParaRPr lang="ru-RU" dirty="0"/>
          </a:p>
        </p:txBody>
      </p:sp>
    </p:spTree>
    <p:extLst>
      <p:ext uri="{BB962C8B-B14F-4D97-AF65-F5344CB8AC3E}">
        <p14:creationId xmlns:p14="http://schemas.microsoft.com/office/powerpoint/2010/main" val="122149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260648"/>
            <a:ext cx="8712968" cy="6480720"/>
          </a:xfrm>
        </p:spPr>
        <p:txBody>
          <a:bodyPr>
            <a:normAutofit/>
          </a:bodyPr>
          <a:lstStyle/>
          <a:p>
            <a:pPr marL="109728" indent="0" algn="just">
              <a:buNone/>
            </a:pPr>
            <a:r>
              <a:rPr lang="tg-Cyrl-TJ" dirty="0" smtClean="0">
                <a:latin typeface="Times New Roman Tj" pitchFamily="18" charset="-52"/>
              </a:rPr>
              <a:t>     Директори Коллеҷ н.и.т., Азиззода З.А. </a:t>
            </a:r>
            <a:r>
              <a:rPr lang="tg-Cyrl-TJ" dirty="0">
                <a:latin typeface="Times New Roman Tj" pitchFamily="18" charset="-52"/>
              </a:rPr>
              <a:t>д</a:t>
            </a:r>
            <a:r>
              <a:rPr lang="tg-Cyrl-TJ" dirty="0" smtClean="0">
                <a:latin typeface="Times New Roman Tj" pitchFamily="18" charset="-52"/>
              </a:rPr>
              <a:t>ар конференсияҳои байналмилалӣ, аз ҷумла 12- умин конференсияи илмию амалии МДТ “Коллеҷи тиббии ҷумҳуриявӣ” доир ба мавзӯи “Нақши корҳои илмӣ ва истифодабарии технологияи муосир дар баланд бардоштани сифати таҳсилот дар омодасозии мутахассисони миёнаи тиб”, ки санаи 5 октябри соли 2020. дар ш.Душанбе баргузор гардида буд ширкат намуд. Дар конференсияи мазкур ҳамчунин омӯзгори Коллеҷ Эмомова С. </a:t>
            </a:r>
            <a:r>
              <a:rPr lang="tg-Cyrl-TJ" dirty="0">
                <a:latin typeface="Times New Roman Tj" pitchFamily="18" charset="-52"/>
              </a:rPr>
              <a:t>б</a:t>
            </a:r>
            <a:r>
              <a:rPr lang="tg-Cyrl-TJ" dirty="0" smtClean="0">
                <a:latin typeface="Times New Roman Tj" pitchFamily="18" charset="-52"/>
              </a:rPr>
              <a:t>о маърӯза иштирок намуд. Ҳамчунин дар 68 умин Конференсияи илмию амалии ДДТТ ба номи Абӯалӣ ибни Сино доир ба мавзӯи «Дастовардҳо ва проблемаҳои илми фундаменталӣ ва тибби клиникӣ” санаи 27 ноябри соли 2020. ш.Душанбе мақолаи илмӣ аз чоп баромад. </a:t>
            </a:r>
            <a:endParaRPr lang="ru-RU" dirty="0">
              <a:latin typeface="Times New Roman Tj" pitchFamily="18" charset="-52"/>
            </a:endParaRPr>
          </a:p>
        </p:txBody>
      </p:sp>
    </p:spTree>
    <p:extLst>
      <p:ext uri="{BB962C8B-B14F-4D97-AF65-F5344CB8AC3E}">
        <p14:creationId xmlns:p14="http://schemas.microsoft.com/office/powerpoint/2010/main" val="2163060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29208" y="188640"/>
            <a:ext cx="8229600" cy="418058"/>
          </a:xfrm>
        </p:spPr>
        <p:txBody>
          <a:bodyPr>
            <a:noAutofit/>
          </a:bodyPr>
          <a:lstStyle/>
          <a:p>
            <a:r>
              <a:rPr lang="tg-Cyrl-TJ" sz="2400" dirty="0" smtClean="0">
                <a:latin typeface="Times New Roman Tj" pitchFamily="18" charset="-52"/>
              </a:rPr>
              <a:t>Иштироки омӯзгорон дар семинару конференсияҳои илмӣ</a:t>
            </a:r>
            <a:endParaRPr lang="ru-RU" sz="2400" dirty="0">
              <a:latin typeface="Times New Roman Tj" pitchFamily="18" charset="-52"/>
            </a:endParaRPr>
          </a:p>
        </p:txBody>
      </p:sp>
      <p:pic>
        <p:nvPicPr>
          <p:cNvPr id="921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01008"/>
            <a:ext cx="4676191"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3" name="Picture 3" descr="C:\Users\User\Downloads\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717032"/>
            <a:ext cx="4480890" cy="3140968"/>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C:\Users\User\Downloads\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620688"/>
            <a:ext cx="4352058"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913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04664"/>
            <a:ext cx="8363272" cy="6120680"/>
          </a:xfrm>
        </p:spPr>
        <p:txBody>
          <a:bodyPr>
            <a:normAutofit/>
          </a:bodyPr>
          <a:lstStyle/>
          <a:p>
            <a:pPr marL="0" indent="0" algn="just">
              <a:spcBef>
                <a:spcPts val="0"/>
              </a:spcBef>
              <a:buNone/>
            </a:pPr>
            <a:r>
              <a:rPr lang="tg-Cyrl-TJ" sz="2000" dirty="0" smtClean="0">
                <a:latin typeface="Times New Roman" pitchFamily="18" charset="0"/>
                <a:cs typeface="Times New Roman" pitchFamily="18" charset="0"/>
              </a:rPr>
              <a:t>	Аз моҳи январи соли 2020 </a:t>
            </a:r>
            <a:r>
              <a:rPr lang="tt-RU" sz="2000" dirty="0" smtClean="0">
                <a:latin typeface="Times New Roman" pitchFamily="18" charset="0"/>
                <a:cs typeface="Times New Roman" pitchFamily="18" charset="0"/>
              </a:rPr>
              <a:t>баҳри беҳтар намудани раванди таълим</a:t>
            </a:r>
            <a:r>
              <a:rPr lang="tg-Cyrl-TJ" sz="2000" dirty="0" smtClean="0">
                <a:latin typeface="Times New Roman" pitchFamily="18" charset="0"/>
                <a:cs typeface="Times New Roman" pitchFamily="18" charset="0"/>
              </a:rPr>
              <a:t> </a:t>
            </a:r>
            <a:r>
              <a:rPr lang="tg-Cyrl-TJ" sz="2000" dirty="0" smtClean="0">
                <a:latin typeface="Times New Roman" pitchFamily="18" charset="0"/>
                <a:cs typeface="Times New Roman" pitchFamily="18" charset="0"/>
              </a:rPr>
              <a:t>34</a:t>
            </a:r>
            <a:r>
              <a:rPr lang="tg-Cyrl-TJ" sz="2000" dirty="0" smtClean="0">
                <a:latin typeface="Times New Roman" pitchFamily="18" charset="0"/>
                <a:cs typeface="Times New Roman" pitchFamily="18" charset="0"/>
              </a:rPr>
              <a:t> </a:t>
            </a:r>
            <a:r>
              <a:rPr lang="tg-Cyrl-TJ" sz="2000" dirty="0" smtClean="0">
                <a:latin typeface="Times New Roman" pitchFamily="18" charset="0"/>
                <a:cs typeface="Times New Roman" pitchFamily="18" charset="0"/>
              </a:rPr>
              <a:t>адад компютер, 15 адад принтерҳо, </a:t>
            </a:r>
            <a:r>
              <a:rPr lang="tg-Cyrl-TJ" sz="2000" dirty="0" smtClean="0">
                <a:latin typeface="Times New Roman" pitchFamily="18" charset="0"/>
                <a:cs typeface="Times New Roman" pitchFamily="18" charset="0"/>
              </a:rPr>
              <a:t>7 </a:t>
            </a:r>
            <a:r>
              <a:rPr lang="tg-Cyrl-TJ" sz="2000" dirty="0" smtClean="0">
                <a:latin typeface="Times New Roman" pitchFamily="18" charset="0"/>
                <a:cs typeface="Times New Roman" pitchFamily="18" charset="0"/>
              </a:rPr>
              <a:t>адад </a:t>
            </a:r>
            <a:r>
              <a:rPr lang="tg-Cyrl-TJ" sz="2000" dirty="0" smtClean="0">
                <a:latin typeface="Times New Roman" pitchFamily="18" charset="0"/>
                <a:cs typeface="Times New Roman" pitchFamily="18" charset="0"/>
              </a:rPr>
              <a:t>проектор бо тахтаҳои электронӣ, </a:t>
            </a:r>
            <a:endParaRPr lang="ru-RU" sz="2000" dirty="0" smtClean="0">
              <a:latin typeface="Times New Roman" pitchFamily="18" charset="0"/>
              <a:cs typeface="Times New Roman" pitchFamily="18" charset="0"/>
            </a:endParaRPr>
          </a:p>
          <a:p>
            <a:pPr marL="0" indent="0" algn="just">
              <a:spcBef>
                <a:spcPts val="0"/>
              </a:spcBef>
              <a:buNone/>
            </a:pPr>
            <a:r>
              <a:rPr lang="tt-RU" sz="2000" dirty="0" smtClean="0">
                <a:latin typeface="Times New Roman" pitchFamily="18" charset="0"/>
                <a:cs typeface="Times New Roman" pitchFamily="18" charset="0"/>
              </a:rPr>
              <a:t>	Айни </a:t>
            </a:r>
            <a:r>
              <a:rPr lang="tt-RU" sz="2000" dirty="0" smtClean="0">
                <a:latin typeface="Times New Roman" pitchFamily="18" charset="0"/>
                <a:cs typeface="Times New Roman" pitchFamily="18" charset="0"/>
              </a:rPr>
              <a:t>замон шумораи компютерҳо дар Коллеҷ </a:t>
            </a:r>
            <a:r>
              <a:rPr lang="tt-RU" sz="2000" dirty="0" smtClean="0">
                <a:latin typeface="Times New Roman" pitchFamily="18" charset="0"/>
                <a:cs typeface="Times New Roman" pitchFamily="18" charset="0"/>
              </a:rPr>
              <a:t>151 </a:t>
            </a:r>
            <a:r>
              <a:rPr lang="tt-RU" sz="2000" dirty="0" smtClean="0">
                <a:latin typeface="Times New Roman" pitchFamily="18" charset="0"/>
                <a:cs typeface="Times New Roman" pitchFamily="18" charset="0"/>
              </a:rPr>
              <a:t>- адад, ноут-бук – 21, </a:t>
            </a:r>
            <a:r>
              <a:rPr lang="tt-RU" sz="2000" dirty="0" smtClean="0">
                <a:latin typeface="Times New Roman" pitchFamily="18" charset="0"/>
                <a:cs typeface="Times New Roman" pitchFamily="18" charset="0"/>
              </a:rPr>
              <a:t>принтерҳо </a:t>
            </a:r>
            <a:r>
              <a:rPr lang="tt-RU" sz="2000" dirty="0" smtClean="0">
                <a:latin typeface="Times New Roman" pitchFamily="18" charset="0"/>
                <a:cs typeface="Times New Roman" pitchFamily="18" charset="0"/>
              </a:rPr>
              <a:t>37 </a:t>
            </a:r>
            <a:r>
              <a:rPr lang="tt-RU" sz="2000" dirty="0" smtClean="0">
                <a:latin typeface="Times New Roman" pitchFamily="18" charset="0"/>
                <a:cs typeface="Times New Roman" pitchFamily="18" charset="0"/>
              </a:rPr>
              <a:t>-адад</a:t>
            </a:r>
            <a:r>
              <a:rPr lang="tt-RU" sz="2000" dirty="0" smtClean="0">
                <a:latin typeface="Times New Roman" pitchFamily="18" charset="0"/>
                <a:cs typeface="Times New Roman" pitchFamily="18" charset="0"/>
              </a:rPr>
              <a:t>, тахтаҳои электронӣ </a:t>
            </a:r>
            <a:r>
              <a:rPr lang="tt-RU" sz="2000" dirty="0" smtClean="0">
                <a:latin typeface="Times New Roman" pitchFamily="18" charset="0"/>
                <a:cs typeface="Times New Roman" pitchFamily="18" charset="0"/>
              </a:rPr>
              <a:t>ва проектори </a:t>
            </a:r>
            <a:r>
              <a:rPr lang="tt-RU" sz="2000" dirty="0" smtClean="0">
                <a:latin typeface="Times New Roman" pitchFamily="18" charset="0"/>
                <a:cs typeface="Times New Roman" pitchFamily="18" charset="0"/>
              </a:rPr>
              <a:t>мултимедӣ </a:t>
            </a:r>
            <a:r>
              <a:rPr lang="tt-RU" sz="2000" dirty="0" smtClean="0">
                <a:latin typeface="Times New Roman" pitchFamily="18" charset="0"/>
                <a:cs typeface="Times New Roman" pitchFamily="18" charset="0"/>
              </a:rPr>
              <a:t>14</a:t>
            </a:r>
            <a:r>
              <a:rPr lang="tt-RU" sz="2000" dirty="0" smtClean="0">
                <a:latin typeface="Times New Roman" pitchFamily="18" charset="0"/>
                <a:cs typeface="Times New Roman" pitchFamily="18" charset="0"/>
              </a:rPr>
              <a:t> </a:t>
            </a:r>
            <a:r>
              <a:rPr lang="tt-RU" sz="2000" dirty="0" smtClean="0">
                <a:latin typeface="Times New Roman" pitchFamily="18" charset="0"/>
                <a:cs typeface="Times New Roman" pitchFamily="18" charset="0"/>
              </a:rPr>
              <a:t>ададро ташкил медиҳад. </a:t>
            </a:r>
            <a:r>
              <a:rPr lang="tg-Cyrl-TJ" sz="2000" dirty="0" smtClean="0">
                <a:latin typeface="Times New Roman" pitchFamily="18" charset="0"/>
                <a:cs typeface="Times New Roman" pitchFamily="18" charset="0"/>
              </a:rPr>
              <a:t>Барои дар сатҳи баланд гузаронидани машғулиятҳои фанни анатомия ба коллеҷ 3 адад скелет ва 2 адад муляжҳои замонавии таълимӣ харидорӣ карда шудааст.  </a:t>
            </a:r>
            <a:endParaRPr lang="ru-RU" sz="2000" dirty="0" smtClean="0">
              <a:latin typeface="Times New Roman" pitchFamily="18" charset="0"/>
              <a:cs typeface="Times New Roman" pitchFamily="18" charset="0"/>
            </a:endParaRPr>
          </a:p>
          <a:p>
            <a:pPr marL="0" indent="0" algn="just">
              <a:buNone/>
            </a:pPr>
            <a:r>
              <a:rPr lang="tt-RU" dirty="0" smtClean="0">
                <a:latin typeface="Times New Roman Tj" pitchFamily="18" charset="-52"/>
              </a:rPr>
              <a:t>	</a:t>
            </a:r>
            <a:endParaRPr lang="ru-RU" dirty="0"/>
          </a:p>
        </p:txBody>
      </p:sp>
      <p:pic>
        <p:nvPicPr>
          <p:cNvPr id="7170" name="Picture 2" descr="IMG_20201201_092505"/>
          <p:cNvPicPr>
            <a:picLocks noChangeAspect="1" noChangeArrowheads="1"/>
          </p:cNvPicPr>
          <p:nvPr/>
        </p:nvPicPr>
        <p:blipFill>
          <a:blip r:embed="rId2" cstate="print"/>
          <a:srcRect/>
          <a:stretch>
            <a:fillRect/>
          </a:stretch>
        </p:blipFill>
        <p:spPr bwMode="auto">
          <a:xfrm>
            <a:off x="0" y="3357562"/>
            <a:ext cx="5643602" cy="3500438"/>
          </a:xfrm>
          <a:prstGeom prst="rect">
            <a:avLst/>
          </a:prstGeom>
          <a:noFill/>
          <a:ln w="9525">
            <a:noFill/>
            <a:miter lim="800000"/>
            <a:headEnd/>
            <a:tailEnd/>
          </a:ln>
        </p:spPr>
      </p:pic>
    </p:spTree>
    <p:extLst>
      <p:ext uri="{BB962C8B-B14F-4D97-AF65-F5344CB8AC3E}">
        <p14:creationId xmlns:p14="http://schemas.microsoft.com/office/powerpoint/2010/main" val="2291945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04664"/>
            <a:ext cx="8229600" cy="5602627"/>
          </a:xfrm>
        </p:spPr>
        <p:txBody>
          <a:bodyPr>
            <a:normAutofit fontScale="85000" lnSpcReduction="20000"/>
          </a:bodyPr>
          <a:lstStyle/>
          <a:p>
            <a:pPr>
              <a:buNone/>
            </a:pPr>
            <a:r>
              <a:rPr lang="tt-RU" sz="2800" b="1" dirty="0" smtClean="0">
                <a:latin typeface="Times New Roman Tj" pitchFamily="18" charset="-52"/>
              </a:rPr>
              <a:t>				КИТОБХОНА</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Китобхона  дар  баробари  таъмини  донишљўён  ба  китобњои  дарсї – соњавї,  инчунин бо ташвиќу тарѓиби  њуљљату  адабиётњое, ки  ба  масъалаи  қонуни  Забони  давлатї,  зерқонунњои  соњавї,  Ќарорњои  Њукумати  Љумњурии Тољикистон  бахшида  шудаанд, диќќати калон медињад.</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Аз моҳи январ ба китобхона 1984 адад китоб ворид шудааст, аз ҷумла китобњои тахассусї 1731 адад, китобњои бадеӣ 253 адад.  </a:t>
            </a:r>
            <a:endParaRPr lang="ru-RU" sz="2800" dirty="0" smtClean="0">
              <a:latin typeface="Times New Roman Tj" pitchFamily="18" charset="-52"/>
            </a:endParaRPr>
          </a:p>
          <a:p>
            <a:pPr marL="109728" indent="0" algn="just">
              <a:buNone/>
            </a:pPr>
            <a:r>
              <a:rPr lang="tg-Cyrl-TJ" sz="2800" dirty="0">
                <a:latin typeface="Times New Roman Tj" pitchFamily="18" charset="-52"/>
              </a:rPr>
              <a:t> </a:t>
            </a:r>
            <a:r>
              <a:rPr lang="tg-Cyrl-TJ" sz="2800" dirty="0" smtClean="0">
                <a:latin typeface="Times New Roman Tj" pitchFamily="18" charset="-52"/>
              </a:rPr>
              <a:t>  </a:t>
            </a:r>
            <a:r>
              <a:rPr lang="tg-Cyrl-TJ" sz="2800" dirty="0" smtClean="0">
                <a:latin typeface="Times New Roman Tj" pitchFamily="18" charset="-52"/>
              </a:rPr>
              <a:t>Хазинаи</a:t>
            </a:r>
            <a:r>
              <a:rPr lang="tg-Cyrl-TJ" sz="2800" b="1" dirty="0" smtClean="0">
                <a:latin typeface="Times New Roman Tj" pitchFamily="18" charset="-52"/>
              </a:rPr>
              <a:t> </a:t>
            </a:r>
            <a:r>
              <a:rPr lang="tg-Cyrl-TJ" sz="2800" dirty="0" smtClean="0">
                <a:latin typeface="Times New Roman Tj" pitchFamily="18" charset="-52"/>
              </a:rPr>
              <a:t>китобхона ҳамагӣ 18 773 адад адабиётро ташкил медиҳад, аз ҷумла адабиёти тахассусӣ – 6689 адад, бадеӣ 11 876 адад ва таърихӣ-сиёсӣ  208 адад. Дар китобхона 27 адад асарҳои Президенти Ҷумҳурии  Тоҷикистон, муҳтарам Эмомалӣ Раҳмон маҳфузанд, ки донишҷӯён ва омӯзгорон онҳоро мавриди омӯзиш қарор додаанд. </a:t>
            </a:r>
            <a:endParaRPr lang="ru-RU" sz="2800" dirty="0" smtClean="0">
              <a:latin typeface="Times New Roman Tj" pitchFamily="18" charset="-52"/>
            </a:endParaRPr>
          </a:p>
          <a:p>
            <a:pPr marL="109728" indent="0" algn="just">
              <a:buNone/>
            </a:pPr>
            <a:endParaRPr lang="ru-RU" dirty="0">
              <a:latin typeface="Times New Roman Tj" pitchFamily="18" charset="-52"/>
            </a:endParaRPr>
          </a:p>
        </p:txBody>
      </p:sp>
    </p:spTree>
    <p:extLst>
      <p:ext uri="{BB962C8B-B14F-4D97-AF65-F5344CB8AC3E}">
        <p14:creationId xmlns:p14="http://schemas.microsoft.com/office/powerpoint/2010/main" val="4226420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251520" y="357166"/>
            <a:ext cx="8640960" cy="5952154"/>
          </a:xfrm>
        </p:spPr>
        <p:txBody>
          <a:bodyPr>
            <a:normAutofit/>
          </a:bodyPr>
          <a:lstStyle/>
          <a:p>
            <a:pPr marL="109728" indent="0" algn="just">
              <a:buNone/>
            </a:pPr>
            <a:r>
              <a:rPr lang="tg-Cyrl-TJ" sz="2600" dirty="0" smtClean="0">
                <a:latin typeface="Times New Roman Tj" pitchFamily="18" charset="-52"/>
              </a:rPr>
              <a:t>     Соли </a:t>
            </a:r>
            <a:r>
              <a:rPr lang="tg-Cyrl-TJ" sz="2600" dirty="0" smtClean="0">
                <a:latin typeface="Times New Roman Tj" pitchFamily="18" charset="-52"/>
              </a:rPr>
              <a:t>ҷорӣ китобхона аз таҳхона ба ошёнаи якум кӯчонида шуда, ҳуҷраҳои он аз таъмири капиталӣ бароварда шуданд. Ҷевонҳои китобгузорӣ аз нав сохта шуда, мизу курсиҳо нав карда шуданд. Ҳамчунин дар назди китобхона китобхонаи электронӣ ташкил карда шуд, ки он бо 10 адад компютер ва 1 адад принтер таъмин карда шуд. Ба китобхона хати интернет кашида шуд. Хазинаи китобхонаи электронӣ зиёда аз 10 000 нусха адабиёти таълимиро дар шакли электронӣ дар бар мегирад, ки донишҷӯён ва омӯзгорон аз он васеъ истифода мебаранд. </a:t>
            </a:r>
          </a:p>
        </p:txBody>
      </p:sp>
    </p:spTree>
    <p:extLst>
      <p:ext uri="{BB962C8B-B14F-4D97-AF65-F5344CB8AC3E}">
        <p14:creationId xmlns:p14="http://schemas.microsoft.com/office/powerpoint/2010/main" val="2224948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Документы НОУТБУКА\Мои документы\ТАЪЛИМ КУЛОБ\суратхо сохтмон коллеч\расми бино\китобхона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9144000" cy="515719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85800" y="404665"/>
            <a:ext cx="7772400" cy="720079"/>
          </a:xfrm>
        </p:spPr>
        <p:txBody>
          <a:bodyPr>
            <a:normAutofit fontScale="90000"/>
          </a:bodyPr>
          <a:lstStyle/>
          <a:p>
            <a:pPr algn="ctr"/>
            <a:r>
              <a:rPr lang="tg-Cyrl-TJ" dirty="0" smtClean="0">
                <a:latin typeface="Times New Roman Tj" pitchFamily="18" charset="-52"/>
              </a:rPr>
              <a:t>КИТОБХОНА</a:t>
            </a:r>
            <a:endParaRPr lang="ru-RU" dirty="0">
              <a:latin typeface="Times New Roman Tj" pitchFamily="18" charset="-52"/>
            </a:endParaRPr>
          </a:p>
        </p:txBody>
      </p:sp>
    </p:spTree>
    <p:extLst>
      <p:ext uri="{BB962C8B-B14F-4D97-AF65-F5344CB8AC3E}">
        <p14:creationId xmlns:p14="http://schemas.microsoft.com/office/powerpoint/2010/main" val="2532565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Рисунок 5" descr="Описание: C:\Documents and Settings\User\Рабочий стол\китобхона 7.jpg"/>
          <p:cNvPicPr>
            <a:picLocks noChangeAspect="1" noChangeArrowheads="1"/>
          </p:cNvPicPr>
          <p:nvPr/>
        </p:nvPicPr>
        <p:blipFill>
          <a:blip r:embed="rId2"/>
          <a:srcRect/>
          <a:stretch>
            <a:fillRect/>
          </a:stretch>
        </p:blipFill>
        <p:spPr bwMode="auto">
          <a:xfrm>
            <a:off x="0" y="1340768"/>
            <a:ext cx="9144000" cy="5517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Заголовок 1"/>
          <p:cNvSpPr txBox="1">
            <a:spLocks/>
          </p:cNvSpPr>
          <p:nvPr/>
        </p:nvSpPr>
        <p:spPr>
          <a:xfrm>
            <a:off x="685800" y="404665"/>
            <a:ext cx="7772400" cy="720079"/>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tg-Cyrl-TJ" smtClean="0">
                <a:latin typeface="Times New Roman Tj" pitchFamily="18" charset="-52"/>
              </a:rPr>
              <a:t>КИТОБХОНА</a:t>
            </a:r>
            <a:endParaRPr lang="ru-RU" dirty="0">
              <a:latin typeface="Times New Roman Tj" pitchFamily="18" charset="-52"/>
            </a:endParaRPr>
          </a:p>
        </p:txBody>
      </p:sp>
    </p:spTree>
    <p:extLst>
      <p:ext uri="{BB962C8B-B14F-4D97-AF65-F5344CB8AC3E}">
        <p14:creationId xmlns:p14="http://schemas.microsoft.com/office/powerpoint/2010/main" val="3488564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76672"/>
            <a:ext cx="8229600" cy="5530619"/>
          </a:xfrm>
        </p:spPr>
        <p:txBody>
          <a:bodyPr>
            <a:normAutofit fontScale="92500" lnSpcReduction="10000"/>
          </a:bodyPr>
          <a:lstStyle/>
          <a:p>
            <a:pPr marL="109728" indent="0" algn="just">
              <a:buNone/>
            </a:pPr>
            <a:r>
              <a:rPr lang="tt-RU" sz="2800" dirty="0" smtClean="0">
                <a:latin typeface="Times New Roman Tj" pitchFamily="18" charset="-52"/>
              </a:rPr>
              <a:t>       Низомномаи </a:t>
            </a:r>
            <a:r>
              <a:rPr lang="tt-RU" sz="2800" dirty="0">
                <a:latin typeface="Times New Roman Tj" pitchFamily="18" charset="-52"/>
              </a:rPr>
              <a:t>Вазорати тандурустӣ ва ҳифзи иҷтимоии аҳолии Ҷумњурии Тољикистон, Стандарти давлатии таҳсилоти миёнаи касбӣ, “Консепсияи ислоҳоти таҳсилоти тиббӣ ва фарматсевтӣ дар Ҷумҳурии Тоҷикистон”, Консепсияи миллии тањсилоти Ҷумҳурии Тоҷикистон, Консепсияи миллии тарбияи Ҷумҳурии Тоҷикистон, дастуру нишондодҳои Паёми Президенти Ҷумњурии Тољикисто ба Маљлиси миллии маљлиси олии Ҷумњурии Тољикистон, Қонуни ҶТ “Дар бораи забони давлатии Ҷумњурии Тољикистон”, Оинномаи Коллеҷ ва дигар санадҳои меъёрии ҳуқуқие, ки фаъолияти муассисаҳои таҳсилоти миёнаи касбиро танзим менамоянд фаъолияти худро ба роҳ монда буд. </a:t>
            </a: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224493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260648"/>
            <a:ext cx="8784976" cy="6597352"/>
          </a:xfrm>
        </p:spPr>
        <p:txBody>
          <a:bodyPr>
            <a:normAutofit/>
          </a:bodyPr>
          <a:lstStyle/>
          <a:p>
            <a:pPr marL="109728" indent="0" algn="just">
              <a:buNone/>
            </a:pPr>
            <a:r>
              <a:rPr lang="tg-Cyrl-TJ" sz="2400" dirty="0" smtClean="0">
                <a:latin typeface="Times New Roman Tj" pitchFamily="18" charset="-52"/>
              </a:rPr>
              <a:t>    Љомеаи </a:t>
            </a:r>
            <a:r>
              <a:rPr lang="tg-Cyrl-TJ" sz="2400" dirty="0" smtClean="0">
                <a:latin typeface="Times New Roman Tj" pitchFamily="18" charset="-52"/>
              </a:rPr>
              <a:t>омўзгорон ба 25-номгўи рўзномаю маљаллањои даврии ҷумњуриявї, вилоятї ва шањрї обуна шудаанд, ки сари ваќт дастрас гардида, бањри самаранок гузаштани дарсњо мусоидат менамоянд. </a:t>
            </a: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endParaRPr lang="tg-Cyrl-TJ" sz="2400" dirty="0" smtClean="0">
              <a:latin typeface="Times New Roman Tj" pitchFamily="18" charset="-52"/>
            </a:endParaRPr>
          </a:p>
          <a:p>
            <a:pPr>
              <a:buNone/>
            </a:pPr>
            <a:endParaRPr lang="tg-Cyrl-TJ" sz="2400" dirty="0" smtClean="0">
              <a:latin typeface="Times New Roman Tj" pitchFamily="18" charset="-52"/>
            </a:endParaRPr>
          </a:p>
          <a:p>
            <a:r>
              <a:rPr lang="tt-RU" sz="2400" b="1" dirty="0" smtClean="0">
                <a:solidFill>
                  <a:srgbClr val="FF0000"/>
                </a:solidFill>
              </a:rPr>
              <a:t>Зиёдшавии теъдоди китобҳо дардавоми 3 соли охир</a:t>
            </a:r>
            <a:endParaRPr lang="ru-RU" sz="2800" dirty="0" smtClean="0">
              <a:solidFill>
                <a:srgbClr val="FF0000"/>
              </a:solidFill>
            </a:endParaRPr>
          </a:p>
          <a:p>
            <a:pPr marL="109728" indent="0" algn="just">
              <a:buNone/>
            </a:pPr>
            <a:endParaRPr lang="ru-RU" dirty="0">
              <a:solidFill>
                <a:srgbClr val="FF0000"/>
              </a:solidFill>
            </a:endParaRPr>
          </a:p>
        </p:txBody>
      </p:sp>
      <p:sp>
        <p:nvSpPr>
          <p:cNvPr id="921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Object 1"/>
          <p:cNvGraphicFramePr>
            <a:graphicFrameLocks/>
          </p:cNvGraphicFramePr>
          <p:nvPr>
            <p:extLst>
              <p:ext uri="{D42A27DB-BD31-4B8C-83A1-F6EECF244321}">
                <p14:modId xmlns:p14="http://schemas.microsoft.com/office/powerpoint/2010/main" val="1995709501"/>
              </p:ext>
            </p:extLst>
          </p:nvPr>
        </p:nvGraphicFramePr>
        <p:xfrm>
          <a:off x="0" y="1772816"/>
          <a:ext cx="9144000"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92163" name="Rectangle 3"/>
          <p:cNvSpPr>
            <a:spLocks noChangeArrowheads="1"/>
          </p:cNvSpPr>
          <p:nvPr/>
        </p:nvSpPr>
        <p:spPr bwMode="auto">
          <a:xfrm>
            <a:off x="0" y="3114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691809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674635"/>
          </a:xfrm>
        </p:spPr>
        <p:txBody>
          <a:bodyPr>
            <a:normAutofit/>
          </a:bodyPr>
          <a:lstStyle/>
          <a:p>
            <a:pPr marL="109728" indent="0">
              <a:buNone/>
            </a:pPr>
            <a:r>
              <a:rPr lang="tg-Cyrl-TJ" dirty="0" smtClean="0">
                <a:latin typeface="Times New Roman Tj" pitchFamily="18" charset="-52"/>
              </a:rPr>
              <a:t>Дар Коллеҷ айни замон 11 адад кафедраҳо, аз ҷумла кафедраи  </a:t>
            </a:r>
          </a:p>
          <a:p>
            <a:pPr marL="624078" indent="-514350">
              <a:buAutoNum type="arabicPeriod"/>
            </a:pPr>
            <a:r>
              <a:rPr lang="tg-Cyrl-TJ" dirty="0">
                <a:latin typeface="Times New Roman Tj" pitchFamily="18" charset="-52"/>
              </a:rPr>
              <a:t>Ҷ</a:t>
            </a:r>
            <a:r>
              <a:rPr lang="tg-Cyrl-TJ" dirty="0" smtClean="0">
                <a:latin typeface="Times New Roman Tj" pitchFamily="18" charset="-52"/>
              </a:rPr>
              <a:t>арроҳия</a:t>
            </a:r>
            <a:r>
              <a:rPr lang="tg-Cyrl-TJ" dirty="0" smtClean="0">
                <a:latin typeface="Times New Roman Tj" pitchFamily="18" charset="-52"/>
              </a:rPr>
              <a:t>;</a:t>
            </a:r>
            <a:endParaRPr lang="ru-RU" dirty="0" smtClean="0">
              <a:latin typeface="Times New Roman Tj" pitchFamily="18" charset="-52"/>
            </a:endParaRPr>
          </a:p>
          <a:p>
            <a:pPr marL="624078" indent="-514350">
              <a:buAutoNum type="arabicPeriod"/>
            </a:pPr>
            <a:r>
              <a:rPr lang="tg-Cyrl-TJ" dirty="0" smtClean="0">
                <a:latin typeface="Times New Roman Tj" pitchFamily="18" charset="-52"/>
              </a:rPr>
              <a:t>Фанҳои тиббӣ</a:t>
            </a:r>
          </a:p>
          <a:p>
            <a:pPr marL="624078" indent="-514350">
              <a:buAutoNum type="arabicPeriod"/>
            </a:pPr>
            <a:r>
              <a:rPr lang="tg-Cyrl-TJ" dirty="0" smtClean="0">
                <a:latin typeface="Times New Roman Tj" pitchFamily="18" charset="-52"/>
              </a:rPr>
              <a:t>Умумитиббӣ-биологӣ;</a:t>
            </a:r>
          </a:p>
          <a:p>
            <a:pPr marL="624078" indent="-514350">
              <a:buAutoNum type="arabicPeriod"/>
            </a:pPr>
            <a:r>
              <a:rPr lang="tg-Cyrl-TJ" dirty="0" smtClean="0">
                <a:latin typeface="Times New Roman Tj" pitchFamily="18" charset="-52"/>
              </a:rPr>
              <a:t>Фанҳои морфологӣ</a:t>
            </a:r>
          </a:p>
          <a:p>
            <a:pPr marL="624078" indent="-514350">
              <a:buAutoNum type="arabicPeriod"/>
            </a:pPr>
            <a:r>
              <a:rPr lang="tg-Cyrl-TJ" dirty="0" smtClean="0">
                <a:latin typeface="Times New Roman Tj" pitchFamily="18" charset="-52"/>
              </a:rPr>
              <a:t>Технологияи дорусозӣ ва Фармакология </a:t>
            </a:r>
          </a:p>
          <a:p>
            <a:pPr marL="624078" indent="-514350">
              <a:buAutoNum type="arabicPeriod"/>
            </a:pPr>
            <a:r>
              <a:rPr lang="tg-Cyrl-TJ" dirty="0" smtClean="0">
                <a:latin typeface="Times New Roman Tj" pitchFamily="18" charset="-52"/>
              </a:rPr>
              <a:t>Момоӣ ва бемориҳои занона;</a:t>
            </a:r>
          </a:p>
          <a:p>
            <a:pPr marL="624078" indent="-514350">
              <a:buAutoNum type="arabicPeriod"/>
            </a:pPr>
            <a:r>
              <a:rPr lang="tg-Cyrl-TJ" dirty="0" smtClean="0">
                <a:latin typeface="Times New Roman Tj" pitchFamily="18" charset="-52"/>
              </a:rPr>
              <a:t>Асосҳои кори ҳамширагӣ ва тибби оилавӣ;</a:t>
            </a:r>
          </a:p>
          <a:p>
            <a:pPr marL="624078" indent="-514350">
              <a:buAutoNum type="arabicPeriod"/>
            </a:pPr>
            <a:r>
              <a:rPr lang="tg-Cyrl-TJ" dirty="0" smtClean="0">
                <a:latin typeface="Times New Roman Tj" pitchFamily="18" charset="-52"/>
              </a:rPr>
              <a:t>Фанҳои гуманитарӣ;</a:t>
            </a:r>
          </a:p>
          <a:p>
            <a:pPr marL="624078" indent="-514350">
              <a:buAutoNum type="arabicPeriod"/>
            </a:pPr>
            <a:r>
              <a:rPr lang="tg-Cyrl-TJ" dirty="0" smtClean="0">
                <a:latin typeface="Times New Roman Tj" pitchFamily="18" charset="-52"/>
              </a:rPr>
              <a:t>Кафедраи забонҳо</a:t>
            </a:r>
          </a:p>
          <a:p>
            <a:pPr marL="109728" indent="0">
              <a:buNone/>
            </a:pPr>
            <a:r>
              <a:rPr lang="tg-Cyrl-TJ" dirty="0">
                <a:latin typeface="Times New Roman Tj" pitchFamily="18" charset="-52"/>
              </a:rPr>
              <a:t>ф</a:t>
            </a:r>
            <a:r>
              <a:rPr lang="tg-Cyrl-TJ" dirty="0" smtClean="0">
                <a:latin typeface="Times New Roman Tj" pitchFamily="18" charset="-52"/>
              </a:rPr>
              <a:t>аъолият </a:t>
            </a:r>
            <a:r>
              <a:rPr lang="tg-Cyrl-TJ" dirty="0" smtClean="0">
                <a:latin typeface="Times New Roman Tj" pitchFamily="18" charset="-52"/>
              </a:rPr>
              <a:t>менамоянд. </a:t>
            </a:r>
            <a:endParaRPr lang="tg-Cyrl-TJ" dirty="0">
              <a:latin typeface="Times New Roman Tj" pitchFamily="18" charset="-52"/>
            </a:endParaRPr>
          </a:p>
        </p:txBody>
      </p:sp>
    </p:spTree>
    <p:extLst>
      <p:ext uri="{BB962C8B-B14F-4D97-AF65-F5344CB8AC3E}">
        <p14:creationId xmlns:p14="http://schemas.microsoft.com/office/powerpoint/2010/main" val="514419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idx="1"/>
          </p:nvPr>
        </p:nvSpPr>
        <p:spPr>
          <a:xfrm>
            <a:off x="457200" y="260350"/>
            <a:ext cx="8229600" cy="5746750"/>
          </a:xfrm>
        </p:spPr>
        <p:txBody>
          <a:bodyPr>
            <a:normAutofit/>
          </a:bodyPr>
          <a:lstStyle/>
          <a:p>
            <a:pPr marL="109728" indent="0" algn="just">
              <a:buNone/>
            </a:pPr>
            <a:r>
              <a:rPr lang="tg-Cyrl-TJ" sz="2800" dirty="0" smtClean="0">
                <a:latin typeface="Times New Roman Tj" pitchFamily="18" charset="-52"/>
                <a:cs typeface="Times New Roman" pitchFamily="18" charset="0"/>
              </a:rPr>
              <a:t>    Бо мақсади беҳтар намудани раванди таълим ва баланд бардоштани нишондоди сифати таҳсилот соли гузашта дар Коллеҷ кафедраи забонҳо ба кафедраҳои алоҳидаи Забони тоҷикӣ, Забони русӣ ва Забони англисӣ ҷудо карда шуд. Ҳамчунин кафедраҳои Асосҳои информатика ва фанҳои табиию риёзӣ ва тибби оилавӣ ташкил карда шуданд. Мудирони </a:t>
            </a:r>
            <a:r>
              <a:rPr lang="tg-Cyrl-TJ" sz="2800" dirty="0" smtClean="0">
                <a:latin typeface="Times New Roman Tj" pitchFamily="18" charset="-52"/>
                <a:cs typeface="Times New Roman" pitchFamily="18" charset="0"/>
              </a:rPr>
              <a:t>кафедраҳои навтаъсис </a:t>
            </a:r>
            <a:r>
              <a:rPr lang="tg-Cyrl-TJ" sz="2800" dirty="0" smtClean="0">
                <a:latin typeface="Times New Roman Tj" pitchFamily="18" charset="-52"/>
                <a:cs typeface="Times New Roman" pitchFamily="18" charset="0"/>
              </a:rPr>
              <a:t>аз ҳисоби омӯзгорони соҳибтаҷриба таъйин карда шуданд.   </a:t>
            </a:r>
            <a:endParaRPr lang="ru-RU" sz="2800" dirty="0">
              <a:latin typeface="Times New Roman Tj" pitchFamily="18" charset="-52"/>
              <a:cs typeface="Times New Roman" pitchFamily="18" charset="0"/>
            </a:endParaRPr>
          </a:p>
        </p:txBody>
      </p:sp>
    </p:spTree>
    <p:extLst>
      <p:ext uri="{BB962C8B-B14F-4D97-AF65-F5344CB8AC3E}">
        <p14:creationId xmlns:p14="http://schemas.microsoft.com/office/powerpoint/2010/main" val="985228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1"/>
            <a:ext cx="8229600" cy="1728191"/>
          </a:xfrm>
        </p:spPr>
        <p:txBody>
          <a:bodyPr>
            <a:normAutofit/>
          </a:bodyPr>
          <a:lstStyle/>
          <a:p>
            <a:pPr marL="0" indent="0" algn="just">
              <a:buNone/>
            </a:pPr>
            <a:r>
              <a:rPr lang="tt-RU" sz="2800" dirty="0" smtClean="0">
                <a:latin typeface="Times New Roman Tj" pitchFamily="18" charset="-52"/>
              </a:rPr>
              <a:t>	</a:t>
            </a:r>
            <a:endParaRPr lang="ru-RU" sz="2800" dirty="0">
              <a:latin typeface="Times New Roman Tj" pitchFamily="18" charset="-52"/>
            </a:endParaRPr>
          </a:p>
          <a:p>
            <a:pPr marL="0" indent="0">
              <a:buNone/>
            </a:pPr>
            <a:endParaRPr lang="ru-RU" dirty="0"/>
          </a:p>
        </p:txBody>
      </p:sp>
      <p:sp>
        <p:nvSpPr>
          <p:cNvPr id="2" name="Прямоугольник 1"/>
          <p:cNvSpPr/>
          <p:nvPr/>
        </p:nvSpPr>
        <p:spPr>
          <a:xfrm>
            <a:off x="179512" y="188640"/>
            <a:ext cx="8784976" cy="3293209"/>
          </a:xfrm>
          <a:prstGeom prst="rect">
            <a:avLst/>
          </a:prstGeom>
        </p:spPr>
        <p:txBody>
          <a:bodyPr wrap="square">
            <a:spAutoFit/>
          </a:bodyPr>
          <a:lstStyle/>
          <a:p>
            <a:pPr algn="ctr"/>
            <a:r>
              <a:rPr lang="tt-RU" sz="2000" b="1" dirty="0" smtClean="0">
                <a:latin typeface="Times New Roman Tj" pitchFamily="18" charset="-52"/>
              </a:rPr>
              <a:t>МАРКАЗЊОИ </a:t>
            </a:r>
            <a:r>
              <a:rPr lang="tt-RU" sz="2000" b="1" dirty="0" smtClean="0">
                <a:latin typeface="Times New Roman Tj" pitchFamily="18" charset="-52"/>
              </a:rPr>
              <a:t>ТАЪЛИМЇ-ИСТЕҲСОЛӢ</a:t>
            </a:r>
            <a:endParaRPr lang="ru-RU" sz="2000" dirty="0" smtClean="0">
              <a:latin typeface="Times New Roman Tj" pitchFamily="18" charset="-52"/>
            </a:endParaRPr>
          </a:p>
          <a:p>
            <a:pPr algn="ctr"/>
            <a:r>
              <a:rPr lang="tt-RU" sz="2000" b="1" dirty="0" smtClean="0">
                <a:latin typeface="Times New Roman Tj" pitchFamily="18" charset="-52"/>
              </a:rPr>
              <a:t>ТАШХИСГОЊОИ ТАЪЛИМЇ-ЛАБОРАТОРЇ</a:t>
            </a:r>
            <a:endParaRPr lang="ru-RU" sz="2000" dirty="0" smtClean="0">
              <a:latin typeface="Times New Roman Tj" pitchFamily="18" charset="-52"/>
            </a:endParaRPr>
          </a:p>
          <a:p>
            <a:pPr algn="just"/>
            <a:r>
              <a:rPr lang="tt-RU" sz="2000" dirty="0" smtClean="0">
                <a:latin typeface="Times New Roman Tj" pitchFamily="18" charset="-52"/>
              </a:rPr>
              <a:t>     </a:t>
            </a:r>
            <a:r>
              <a:rPr lang="tt-RU" sz="2400" dirty="0" smtClean="0">
                <a:latin typeface="Times New Roman Tj" pitchFamily="18" charset="-52"/>
              </a:rPr>
              <a:t>Ташхисгоњи таълимї-лабораторї дар бинои асосии таълимгоњ љойгир буда, аз 2-њуљраи таълимї иборат мебошад, ки пурра аз таъмири капиталї бароварда шудааст. Ташхисгоњи таълимї-лабораторї бо яхдон, як адад микроскоп, компютер, тахтаи электронї ва проектор таъмин буда, ба донишљўён усулњои гуногуни тадќиќоти клиникӣ озмоишгоҳӣ дар он таълим дода мешавад. </a:t>
            </a:r>
            <a:endParaRPr lang="ru-RU" sz="2400" dirty="0" smtClean="0">
              <a:latin typeface="Times New Roman Tj" pitchFamily="18" charset="-52"/>
            </a:endParaRPr>
          </a:p>
        </p:txBody>
      </p:sp>
      <p:pic>
        <p:nvPicPr>
          <p:cNvPr id="8194" name="Рисунок 1" descr="Описание: C:\Documents and Settings\User\Рабочий стол\лоборотория.jpg"/>
          <p:cNvPicPr>
            <a:picLocks noChangeAspect="1" noChangeArrowheads="1"/>
          </p:cNvPicPr>
          <p:nvPr/>
        </p:nvPicPr>
        <p:blipFill>
          <a:blip r:embed="rId2"/>
          <a:srcRect/>
          <a:stretch>
            <a:fillRect/>
          </a:stretch>
        </p:blipFill>
        <p:spPr bwMode="auto">
          <a:xfrm>
            <a:off x="0" y="3481848"/>
            <a:ext cx="5868144" cy="3376151"/>
          </a:xfrm>
          <a:prstGeom prst="rect">
            <a:avLst/>
          </a:prstGeom>
          <a:noFill/>
          <a:ln w="9525">
            <a:noFill/>
            <a:miter lim="800000"/>
            <a:headEnd/>
            <a:tailEnd/>
          </a:ln>
        </p:spPr>
      </p:pic>
    </p:spTree>
    <p:extLst>
      <p:ext uri="{BB962C8B-B14F-4D97-AF65-F5344CB8AC3E}">
        <p14:creationId xmlns:p14="http://schemas.microsoft.com/office/powerpoint/2010/main" val="1772261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143998" cy="6858000"/>
          </a:xfrm>
        </p:spPr>
        <p:txBody>
          <a:bodyPr/>
          <a:lstStyle/>
          <a:p>
            <a:pPr marL="109728" indent="0" algn="ctr">
              <a:buNone/>
            </a:pPr>
            <a:r>
              <a:rPr lang="tt-RU" sz="2000" b="1" dirty="0" smtClean="0">
                <a:latin typeface="Times New Roman Tj" pitchFamily="18" charset="-52"/>
              </a:rPr>
              <a:t>МАРКАЗИ ТАЪЛИМЇ-ТАБОБАТИИ СТОМАТОЛОГИЯ </a:t>
            </a:r>
            <a:endParaRPr lang="ru-RU" sz="2000" dirty="0" smtClean="0">
              <a:latin typeface="Times New Roman Tj" pitchFamily="18" charset="-52"/>
            </a:endParaRPr>
          </a:p>
          <a:p>
            <a:pPr marL="109728" indent="0" algn="just">
              <a:buNone/>
            </a:pPr>
            <a:r>
              <a:rPr lang="tt-RU" sz="2000" dirty="0" smtClean="0">
                <a:latin typeface="Times New Roman Tj" pitchFamily="18" charset="-52"/>
              </a:rPr>
              <a:t>     Маркази номбурда дар бинои асосии таълимгоњ љойгир буда, аз 3-њуљра: 1 кабинети стоматологӣ, устохонаи дандонсозӣ ва 1 синфхонаи таълими қабликлиникӣ иборат мебошад. Дар маркази мазкур таълими амалии донишҷӯёни ихтисоси кори дандонсозӣ ба роҳ гузошта шудааст. </a:t>
            </a:r>
            <a:endParaRPr lang="ru-RU" sz="2000" dirty="0" smtClean="0">
              <a:latin typeface="Times New Roman Tj" pitchFamily="18" charset="-52"/>
            </a:endParaRPr>
          </a:p>
          <a:p>
            <a:pPr marL="0" indent="0" algn="ctr">
              <a:buNone/>
            </a:pPr>
            <a:endParaRPr lang="ru-RU" sz="2800" dirty="0">
              <a:latin typeface="Times New Roman Tj" pitchFamily="18" charset="-52"/>
            </a:endParaRPr>
          </a:p>
          <a:p>
            <a:pPr marL="0" indent="0">
              <a:buNone/>
            </a:pPr>
            <a:endParaRPr lang="ru-RU" dirty="0"/>
          </a:p>
        </p:txBody>
      </p:sp>
      <p:pic>
        <p:nvPicPr>
          <p:cNvPr id="9218" name="Picture 2" descr="IMG_20201007_080917"/>
          <p:cNvPicPr>
            <a:picLocks noChangeAspect="1" noChangeArrowheads="1"/>
          </p:cNvPicPr>
          <p:nvPr/>
        </p:nvPicPr>
        <p:blipFill>
          <a:blip r:embed="rId2" cstate="print"/>
          <a:srcRect/>
          <a:stretch>
            <a:fillRect/>
          </a:stretch>
        </p:blipFill>
        <p:spPr bwMode="auto">
          <a:xfrm>
            <a:off x="0" y="3784950"/>
            <a:ext cx="4647696" cy="3096344"/>
          </a:xfrm>
          <a:prstGeom prst="rect">
            <a:avLst/>
          </a:prstGeom>
          <a:noFill/>
          <a:ln w="9525">
            <a:noFill/>
            <a:miter lim="800000"/>
            <a:headEnd/>
            <a:tailEnd/>
          </a:ln>
        </p:spPr>
      </p:pic>
      <p:pic>
        <p:nvPicPr>
          <p:cNvPr id="4" name="Picture 2"/>
          <p:cNvPicPr>
            <a:picLocks noChangeAspect="1" noChangeArrowheads="1"/>
          </p:cNvPicPr>
          <p:nvPr/>
        </p:nvPicPr>
        <p:blipFill>
          <a:blip r:embed="rId3"/>
          <a:srcRect l="23351" t="18498" r="23248" b="10732"/>
          <a:stretch>
            <a:fillRect/>
          </a:stretch>
        </p:blipFill>
        <p:spPr bwMode="auto">
          <a:xfrm>
            <a:off x="4647696" y="2073899"/>
            <a:ext cx="4496303" cy="3155301"/>
          </a:xfrm>
          <a:prstGeom prst="rect">
            <a:avLst/>
          </a:prstGeom>
          <a:noFill/>
          <a:ln w="9525">
            <a:noFill/>
            <a:miter lim="800000"/>
            <a:headEnd/>
            <a:tailEnd/>
          </a:ln>
        </p:spPr>
      </p:pic>
    </p:spTree>
    <p:extLst>
      <p:ext uri="{BB962C8B-B14F-4D97-AF65-F5344CB8AC3E}">
        <p14:creationId xmlns:p14="http://schemas.microsoft.com/office/powerpoint/2010/main" val="58570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144000" cy="6858000"/>
          </a:xfrm>
        </p:spPr>
        <p:txBody>
          <a:bodyPr>
            <a:normAutofit/>
          </a:bodyPr>
          <a:lstStyle/>
          <a:p>
            <a:pPr>
              <a:buNone/>
            </a:pPr>
            <a:endParaRPr lang="ru-RU" sz="2000" i="1" dirty="0" smtClean="0">
              <a:latin typeface="Times New Roman Tj" pitchFamily="18" charset="-52"/>
            </a:endParaRPr>
          </a:p>
          <a:p>
            <a:pPr marL="109728" indent="0" algn="ctr">
              <a:buNone/>
            </a:pPr>
            <a:r>
              <a:rPr lang="tt-RU" sz="1800" b="1" dirty="0" smtClean="0">
                <a:latin typeface="Times New Roman Tj" pitchFamily="18" charset="-52"/>
              </a:rPr>
              <a:t>МАРКАЗИ ОМЎЗИШИ МАЛАКАҲОИ АМАЛЇ</a:t>
            </a:r>
            <a:endParaRPr lang="ru-RU" sz="1800" i="1" dirty="0" smtClean="0">
              <a:latin typeface="Times New Roman Tj" pitchFamily="18" charset="-52"/>
            </a:endParaRPr>
          </a:p>
          <a:p>
            <a:pPr marL="0" algn="just">
              <a:spcBef>
                <a:spcPts val="0"/>
              </a:spcBef>
              <a:buNone/>
            </a:pPr>
            <a:r>
              <a:rPr lang="tt-RU" sz="1800" i="1" dirty="0">
                <a:latin typeface="Times New Roman Tj" pitchFamily="18" charset="-52"/>
              </a:rPr>
              <a:t> </a:t>
            </a:r>
            <a:r>
              <a:rPr lang="tt-RU" sz="1800" i="1" dirty="0" smtClean="0">
                <a:latin typeface="Times New Roman Tj" pitchFamily="18" charset="-52"/>
              </a:rPr>
              <a:t>        </a:t>
            </a:r>
            <a:r>
              <a:rPr lang="tt-RU" sz="2000" dirty="0" smtClean="0">
                <a:latin typeface="Times New Roman Tj" pitchFamily="18" charset="-52"/>
              </a:rPr>
              <a:t>Маркази мазкур соли 2016 бо дастгирии Намояндагии Институти тропикӣ ва нигаҳдории тандурустии ҷамъиятии Швейтсария дар Ҷумҳурии Тоҷикистон, лоиҳаи “Ислоҳоти таҳсилоти тиббӣ” ташкил карда шудааст. Марказ аз 3 ҳуҷра иборат мебошад, ки бо муляжҳои замонавӣ барои омӯзиши малакаҳои амалии ҳамширагӣ муҷаҳҳаз гардонида шудаанд.</a:t>
            </a:r>
            <a:endParaRPr lang="ru-RU" sz="2000" dirty="0" smtClean="0">
              <a:latin typeface="Times New Roman Tj" pitchFamily="18" charset="-52"/>
            </a:endParaRPr>
          </a:p>
          <a:p>
            <a:pPr marL="0" algn="just">
              <a:spcBef>
                <a:spcPts val="0"/>
              </a:spcBef>
              <a:buNone/>
            </a:pPr>
            <a:r>
              <a:rPr lang="tt-RU" sz="2000" dirty="0" smtClean="0">
                <a:latin typeface="Times New Roman Tj" pitchFamily="18" charset="-52"/>
              </a:rPr>
              <a:t>Дар маркази мазкур донишҷӯёни ихтисосҳои кори ҳамширагӣ, кори табобатӣ ва кори момодоягӣ ба омӯзиши малакаҳои ҳамширагӣ ва таҷрибаомӯзии қабликлиникӣ сафарбар карда мешаванд. </a:t>
            </a:r>
            <a:endParaRPr lang="ru-RU" sz="2000" dirty="0" smtClean="0">
              <a:latin typeface="Times New Roman Tj" pitchFamily="18" charset="-52"/>
            </a:endParaRPr>
          </a:p>
          <a:p>
            <a:pPr marL="0" indent="0">
              <a:buNone/>
            </a:pPr>
            <a:endParaRPr lang="ru-RU" dirty="0"/>
          </a:p>
        </p:txBody>
      </p:sp>
      <p:pic>
        <p:nvPicPr>
          <p:cNvPr id="11266" name="Picture 2" descr="20201005_100201"/>
          <p:cNvPicPr>
            <a:picLocks noChangeAspect="1" noChangeArrowheads="1"/>
          </p:cNvPicPr>
          <p:nvPr/>
        </p:nvPicPr>
        <p:blipFill>
          <a:blip r:embed="rId2" cstate="print"/>
          <a:srcRect/>
          <a:stretch>
            <a:fillRect/>
          </a:stretch>
        </p:blipFill>
        <p:spPr bwMode="auto">
          <a:xfrm>
            <a:off x="24044" y="3212976"/>
            <a:ext cx="5556068" cy="3645023"/>
          </a:xfrm>
          <a:prstGeom prst="rect">
            <a:avLst/>
          </a:prstGeom>
          <a:noFill/>
          <a:ln w="9525">
            <a:noFill/>
            <a:miter lim="800000"/>
            <a:headEnd/>
            <a:tailEnd/>
          </a:ln>
        </p:spPr>
      </p:pic>
    </p:spTree>
    <p:extLst>
      <p:ext uri="{BB962C8B-B14F-4D97-AF65-F5344CB8AC3E}">
        <p14:creationId xmlns:p14="http://schemas.microsoft.com/office/powerpoint/2010/main" val="4505262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88640"/>
            <a:ext cx="9144000" cy="6669360"/>
          </a:xfrm>
        </p:spPr>
        <p:txBody>
          <a:bodyPr>
            <a:normAutofit/>
          </a:bodyPr>
          <a:lstStyle/>
          <a:p>
            <a:pPr marL="109728" indent="0" algn="ctr">
              <a:buNone/>
            </a:pPr>
            <a:r>
              <a:rPr lang="tt-RU" sz="2000" b="1" dirty="0" smtClean="0">
                <a:latin typeface="Times New Roman Tj" pitchFamily="18" charset="-52"/>
              </a:rPr>
              <a:t>МАРКАЗИ ТАЪЛИМЇ-ИСТЕҲСОЛИИ ФАРМАТСЕВТЇ</a:t>
            </a:r>
            <a:endParaRPr lang="ru-RU" sz="2000" dirty="0" smtClean="0">
              <a:latin typeface="Times New Roman Tj" pitchFamily="18" charset="-52"/>
            </a:endParaRPr>
          </a:p>
          <a:p>
            <a:pPr marL="109728" indent="0" algn="just">
              <a:buNone/>
            </a:pPr>
            <a:r>
              <a:rPr lang="tt-RU" sz="2000" dirty="0">
                <a:latin typeface="Times New Roman Tj" pitchFamily="18" charset="-52"/>
              </a:rPr>
              <a:t> </a:t>
            </a:r>
            <a:r>
              <a:rPr lang="tt-RU" sz="2000" dirty="0" smtClean="0">
                <a:latin typeface="Times New Roman Tj" pitchFamily="18" charset="-52"/>
              </a:rPr>
              <a:t>    Маркази таълимї-истеҳсолии фармасевтї дорои 2 њуљраи таълимӣ буда, дарсњо тариќи назариявї ва амалї гузаронида мешаванд. Маркази мазкур бо яхдон, таҷҳизоти дорусозӣ, як адад компютер, тахтаи электронї ва проектор таъмин мебошад. Дар марказ донишҷӯёни ихтисоси кори фарматсевтӣ таълими амалӣ мегазаранд.</a:t>
            </a:r>
            <a:endParaRPr lang="ru-RU" sz="2000" dirty="0" smtClean="0">
              <a:latin typeface="Times New Roman Tj" pitchFamily="18" charset="-52"/>
            </a:endParaRPr>
          </a:p>
          <a:p>
            <a:pPr marL="0" indent="0">
              <a:buNone/>
            </a:pPr>
            <a:endParaRPr lang="ru-RU" dirty="0"/>
          </a:p>
        </p:txBody>
      </p:sp>
      <p:pic>
        <p:nvPicPr>
          <p:cNvPr id="12290" name="Picture 2" descr="20201003_112710"/>
          <p:cNvPicPr>
            <a:picLocks noChangeAspect="1" noChangeArrowheads="1"/>
          </p:cNvPicPr>
          <p:nvPr/>
        </p:nvPicPr>
        <p:blipFill>
          <a:blip r:embed="rId2" cstate="print"/>
          <a:srcRect/>
          <a:stretch>
            <a:fillRect/>
          </a:stretch>
        </p:blipFill>
        <p:spPr bwMode="auto">
          <a:xfrm>
            <a:off x="0" y="3714728"/>
            <a:ext cx="4648200" cy="3143272"/>
          </a:xfrm>
          <a:prstGeom prst="rect">
            <a:avLst/>
          </a:prstGeom>
          <a:noFill/>
          <a:ln w="9525">
            <a:noFill/>
            <a:miter lim="800000"/>
            <a:headEnd/>
            <a:tailEnd/>
          </a:ln>
        </p:spPr>
      </p:pic>
      <p:pic>
        <p:nvPicPr>
          <p:cNvPr id="12291" name="Picture 3" descr="IMG_20201007_090019_1"/>
          <p:cNvPicPr>
            <a:picLocks noChangeAspect="1" noChangeArrowheads="1"/>
          </p:cNvPicPr>
          <p:nvPr/>
        </p:nvPicPr>
        <p:blipFill>
          <a:blip r:embed="rId3" cstate="print"/>
          <a:srcRect/>
          <a:stretch>
            <a:fillRect/>
          </a:stretch>
        </p:blipFill>
        <p:spPr bwMode="auto">
          <a:xfrm>
            <a:off x="4638912" y="2276872"/>
            <a:ext cx="4505087" cy="3009492"/>
          </a:xfrm>
          <a:prstGeom prst="rect">
            <a:avLst/>
          </a:prstGeom>
          <a:noFill/>
          <a:ln w="9525">
            <a:noFill/>
            <a:miter lim="800000"/>
            <a:headEnd/>
            <a:tailEnd/>
          </a:ln>
        </p:spPr>
      </p:pic>
    </p:spTree>
    <p:extLst>
      <p:ext uri="{BB962C8B-B14F-4D97-AF65-F5344CB8AC3E}">
        <p14:creationId xmlns:p14="http://schemas.microsoft.com/office/powerpoint/2010/main" val="1268519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107504" y="188640"/>
            <a:ext cx="8856984" cy="6552728"/>
          </a:xfrm>
        </p:spPr>
        <p:txBody>
          <a:bodyPr>
            <a:normAutofit fontScale="92500" lnSpcReduction="20000"/>
          </a:bodyPr>
          <a:lstStyle/>
          <a:p>
            <a:pPr>
              <a:buNone/>
            </a:pPr>
            <a:r>
              <a:rPr lang="tt-RU" sz="3100" b="1" dirty="0" smtClean="0">
                <a:latin typeface="Times New Roman Tj" pitchFamily="18" charset="-52"/>
              </a:rPr>
              <a:t>				ҶАРАЁНИ ТАЪЛИМ</a:t>
            </a:r>
            <a:endParaRPr lang="ru-RU" sz="3100" dirty="0">
              <a:latin typeface="Times New Roman Tj" pitchFamily="18" charset="-52"/>
            </a:endParaRPr>
          </a:p>
          <a:p>
            <a:pPr algn="just">
              <a:buNone/>
            </a:pPr>
            <a:r>
              <a:rPr lang="ru-RU" sz="3100" dirty="0" smtClean="0">
                <a:latin typeface="Times New Roman Tj" pitchFamily="18" charset="-52"/>
              </a:rPr>
              <a:t>        </a:t>
            </a:r>
            <a:r>
              <a:rPr lang="tt-RU" sz="3100" dirty="0" smtClean="0">
                <a:latin typeface="Times New Roman Tj" pitchFamily="18" charset="-52"/>
              </a:rPr>
              <a:t>Дар  соли   2020 омўзгорон  220-соат  дар  дарсњои  њамдигар  иштирок  намуданд. Аз оғози сол 23 дарси кушоду  намунавї,  5-конференсияи  илмї - сиёсї,  4-конференсияи  илмї - назариявї, 14-озмуни касбии тахассусї ва мизњои мудаввар доир ба мавзӯъҳои мубрами соҳа гузаронида  шудаанд. </a:t>
            </a:r>
            <a:endParaRPr lang="ru-RU" sz="3100" dirty="0" smtClean="0">
              <a:latin typeface="Times New Roman Tj" pitchFamily="18" charset="-52"/>
            </a:endParaRPr>
          </a:p>
          <a:p>
            <a:pPr marL="109728" indent="0" algn="just">
              <a:buNone/>
            </a:pPr>
            <a:r>
              <a:rPr lang="tt-RU" sz="3100" dirty="0">
                <a:latin typeface="Times New Roman Tj" pitchFamily="18" charset="-52"/>
              </a:rPr>
              <a:t>	</a:t>
            </a:r>
            <a:r>
              <a:rPr lang="tt-RU" sz="3100" dirty="0" smtClean="0">
                <a:latin typeface="Times New Roman Tj" pitchFamily="18" charset="-52"/>
              </a:rPr>
              <a:t>Дар охири соли тањсил пеш аз оѓози имтињонњои тобистона љадвали гузаронидани машварату дарсњои иловагї барои њамаи ихтисосњои таълимї омода шуда буд. Кабинету синфхонањои имтињонї бо асбобњои айёнї ва васоити зарурии таълимї, таъмин карда шуда, саволномањо дар љаласањои кафедраҳо муњокима ва аз тарафи </a:t>
            </a:r>
            <a:r>
              <a:rPr lang="tg-Cyrl-TJ" sz="3100" dirty="0" smtClean="0">
                <a:latin typeface="Times New Roman Tj" pitchFamily="18" charset="-52"/>
              </a:rPr>
              <a:t>ҷонишини директор оид ба </a:t>
            </a:r>
            <a:r>
              <a:rPr lang="tt-RU" sz="3100" dirty="0" smtClean="0">
                <a:latin typeface="Times New Roman Tj" pitchFamily="18" charset="-52"/>
              </a:rPr>
              <a:t>таълим тасдиќ карда шуда буданд.</a:t>
            </a:r>
            <a:endParaRPr lang="ru-RU" sz="3100" dirty="0" smtClean="0">
              <a:latin typeface="Times New Roman Tj" pitchFamily="18" charset="-52"/>
            </a:endParaRPr>
          </a:p>
          <a:p>
            <a:endParaRPr lang="ru-RU" dirty="0"/>
          </a:p>
        </p:txBody>
      </p:sp>
    </p:spTree>
    <p:extLst>
      <p:ext uri="{BB962C8B-B14F-4D97-AF65-F5344CB8AC3E}">
        <p14:creationId xmlns:p14="http://schemas.microsoft.com/office/powerpoint/2010/main" val="3259323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a:bodyPr>
          <a:lstStyle/>
          <a:p>
            <a:pPr marL="109728" indent="0" algn="just">
              <a:buNone/>
            </a:pPr>
            <a:r>
              <a:rPr lang="tg-Cyrl-TJ" sz="2400" dirty="0" smtClean="0">
                <a:latin typeface="Times New Roman Tj" pitchFamily="18" charset="-52"/>
              </a:rPr>
              <a:t>     Бо </a:t>
            </a:r>
            <a:r>
              <a:rPr lang="tg-Cyrl-TJ" sz="2400" dirty="0" smtClean="0">
                <a:latin typeface="Times New Roman Tj" pitchFamily="18" charset="-52"/>
              </a:rPr>
              <a:t>маќсади пешгирии пањншавии бемории сироятии </a:t>
            </a:r>
            <a:r>
              <a:rPr lang="tg-Cyrl-TJ" sz="2400" b="1" dirty="0" smtClean="0">
                <a:latin typeface="Times New Roman Tj" pitchFamily="18" charset="-52"/>
              </a:rPr>
              <a:t>COVID-19</a:t>
            </a:r>
            <a:r>
              <a:rPr lang="tg-Cyrl-TJ" sz="2400" dirty="0" smtClean="0">
                <a:latin typeface="Times New Roman Tj" pitchFamily="18" charset="-52"/>
              </a:rPr>
              <a:t>, дар синфхонањои таълимї, пўшидани ниќобњои муњофизатї риоя гардида, фосилаи иљтимої </a:t>
            </a:r>
            <a:r>
              <a:rPr lang="tt-RU" sz="2400" dirty="0" smtClean="0">
                <a:latin typeface="Times New Roman Tj" pitchFamily="18" charset="-52"/>
              </a:rPr>
              <a:t>ба инобат гирифта ме</a:t>
            </a:r>
            <a:r>
              <a:rPr lang="tg-Cyrl-TJ" sz="2400" dirty="0" smtClean="0">
                <a:latin typeface="Times New Roman Tj" pitchFamily="18" charset="-52"/>
              </a:rPr>
              <a:t>шавад.</a:t>
            </a:r>
            <a:endParaRPr lang="ru-RU" sz="2400" dirty="0" smtClean="0">
              <a:latin typeface="Times New Roman Tj" pitchFamily="18" charset="-52"/>
            </a:endParaRPr>
          </a:p>
          <a:p>
            <a:pPr marL="0" indent="0">
              <a:buNone/>
            </a:pPr>
            <a:endParaRPr lang="ru-RU" dirty="0"/>
          </a:p>
        </p:txBody>
      </p:sp>
      <p:pic>
        <p:nvPicPr>
          <p:cNvPr id="13314" name="Рисунок 7" descr="Описание: C:\Documents and Settings\User\Рабочий стол\китобхона2.jpg"/>
          <p:cNvPicPr>
            <a:picLocks noChangeAspect="1" noChangeArrowheads="1"/>
          </p:cNvPicPr>
          <p:nvPr/>
        </p:nvPicPr>
        <p:blipFill>
          <a:blip r:embed="rId2"/>
          <a:srcRect/>
          <a:stretch>
            <a:fillRect/>
          </a:stretch>
        </p:blipFill>
        <p:spPr bwMode="auto">
          <a:xfrm>
            <a:off x="0" y="1785926"/>
            <a:ext cx="9144000" cy="5072074"/>
          </a:xfrm>
          <a:prstGeom prst="rect">
            <a:avLst/>
          </a:prstGeom>
          <a:noFill/>
          <a:ln w="9525">
            <a:noFill/>
            <a:miter lim="800000"/>
            <a:headEnd/>
            <a:tailEnd/>
          </a:ln>
        </p:spPr>
      </p:pic>
    </p:spTree>
    <p:extLst>
      <p:ext uri="{BB962C8B-B14F-4D97-AF65-F5344CB8AC3E}">
        <p14:creationId xmlns:p14="http://schemas.microsoft.com/office/powerpoint/2010/main" val="593611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476672"/>
            <a:ext cx="8229600" cy="5530619"/>
          </a:xfrm>
        </p:spPr>
        <p:txBody>
          <a:bodyPr/>
          <a:lstStyle/>
          <a:p>
            <a:pPr marL="109728" indent="0" algn="just">
              <a:buNone/>
            </a:pPr>
            <a:r>
              <a:rPr lang="tg-Cyrl-TJ" sz="2400" dirty="0" smtClean="0">
                <a:latin typeface="Times New Roman Tj" pitchFamily="18" charset="-52"/>
              </a:rPr>
              <a:t>      Бинобар </a:t>
            </a:r>
            <a:r>
              <a:rPr lang="tg-Cyrl-TJ" sz="2400" dirty="0" smtClean="0">
                <a:latin typeface="Times New Roman Tj" pitchFamily="18" charset="-52"/>
              </a:rPr>
              <a:t>сабаби ављирии пандемияи короновируси навъи «COVID-19»,</a:t>
            </a:r>
            <a:r>
              <a:rPr lang="tg-Cyrl-TJ" sz="2400" b="1" dirty="0" smtClean="0">
                <a:latin typeface="Times New Roman Tj" pitchFamily="18" charset="-52"/>
              </a:rPr>
              <a:t> </a:t>
            </a:r>
            <a:r>
              <a:rPr lang="tg-Cyrl-TJ" sz="2400" dirty="0" smtClean="0">
                <a:latin typeface="Times New Roman Tj" pitchFamily="18" charset="-52"/>
              </a:rPr>
              <a:t>имтињонњои сессияи тобистона пеш аз мӯњлат аз санаи 20.04 соли 2020 то 27.04 соли 2020 дар асоси љадвали имтињонот гузаронида шудаанд. Дар  коллељ њамагї 3887 нафар донишљўён сессияи навбатиро љамъбаст намуданд, ки аз ин шумора 3192 нафарро духтарон,  695  нафарро писарон ташкил медињанд.</a:t>
            </a:r>
            <a:endParaRPr lang="ru-RU" sz="2400" dirty="0" smtClean="0">
              <a:latin typeface="Times New Roman Tj" pitchFamily="18" charset="-52"/>
            </a:endParaRPr>
          </a:p>
          <a:p>
            <a:endParaRPr lang="ru-RU" dirty="0"/>
          </a:p>
        </p:txBody>
      </p:sp>
    </p:spTree>
    <p:extLst>
      <p:ext uri="{BB962C8B-B14F-4D97-AF65-F5344CB8AC3E}">
        <p14:creationId xmlns:p14="http://schemas.microsoft.com/office/powerpoint/2010/main" val="2503645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332656"/>
            <a:ext cx="8784976" cy="6264696"/>
          </a:xfrm>
        </p:spPr>
        <p:txBody>
          <a:bodyPr>
            <a:normAutofit lnSpcReduction="10000"/>
          </a:bodyPr>
          <a:lstStyle/>
          <a:p>
            <a:pPr marL="0" indent="0" algn="just">
              <a:spcBef>
                <a:spcPts val="0"/>
              </a:spcBef>
              <a:buNone/>
            </a:pPr>
            <a:r>
              <a:rPr lang="tt-RU" sz="2400" dirty="0" smtClean="0">
                <a:latin typeface="Times New Roman" pitchFamily="18" charset="0"/>
                <a:cs typeface="Times New Roman" pitchFamily="18" charset="0"/>
              </a:rPr>
              <a:t>	Раванди таълим мутобиқи нақшаҳои таълимии аз тарафи Вазорати маориф ва илм ва тандурустӣ ва ҳифзи иҷтимоии аҳолии Ҷумҳурии Тоҷикистон тасдиқшуда ба роҳ монда шудааст. </a:t>
            </a:r>
            <a:endParaRPr lang="ru-RU" sz="2400" dirty="0" smtClean="0">
              <a:latin typeface="Times New Roman" pitchFamily="18" charset="0"/>
              <a:cs typeface="Times New Roman" pitchFamily="18" charset="0"/>
            </a:endParaRPr>
          </a:p>
          <a:p>
            <a:pPr marL="0" indent="0" algn="just">
              <a:spcBef>
                <a:spcPts val="0"/>
              </a:spcBef>
              <a:buNone/>
            </a:pPr>
            <a:r>
              <a:rPr lang="tt-RU" sz="2400" dirty="0" smtClean="0">
                <a:latin typeface="Times New Roman" pitchFamily="18" charset="0"/>
                <a:cs typeface="Times New Roman" pitchFamily="18" charset="0"/>
              </a:rPr>
              <a:t>	Фаъолияти Коллеҷ дар асоси иҷозатнома оид ба пешбурди фаъолияти таълимӣ дар соҳаи таҳсилоти тиббӣ ва фарматсевтӣ (иҷозатномаи ВТ ва ҲИА ҶТ ва ВМваИҶТ № 0000024, №44, аз 20.05 соли 2015 ва шаҳодатномаи аккредитатсия, силсилаи ВТ ва ҲИАҶТ ва ВМ ва ИҶТ №0000080 аз 19.04 соли 2019 ба роҳ монда шудааст.</a:t>
            </a:r>
          </a:p>
          <a:p>
            <a:pPr marL="0" indent="0" algn="just">
              <a:spcBef>
                <a:spcPts val="0"/>
              </a:spcBef>
              <a:buNone/>
            </a:pPr>
            <a:r>
              <a:rPr lang="tt-RU" sz="2400" dirty="0">
                <a:latin typeface="Times New Roman" pitchFamily="18" charset="0"/>
                <a:cs typeface="Times New Roman" pitchFamily="18" charset="0"/>
              </a:rPr>
              <a:t>	</a:t>
            </a:r>
            <a:r>
              <a:rPr lang="tg-Cyrl-TJ" sz="2400" dirty="0" smtClean="0">
                <a:latin typeface="Times New Roman" pitchFamily="18" charset="0"/>
                <a:cs typeface="Times New Roman" pitchFamily="18" charset="0"/>
              </a:rPr>
              <a:t>Моҳи сентябри соли 2020 Коллеҷ аз Аттестатсияи давлатӣ, аз тарафи Агентии назорат дар соҳаи маориф ва илми назди Президенти Ҷумҳурии Тоҷикистон гузашта соҳиби Иҷозатнома оид ба пешбурди фаъолияти таълимӣ Т-ИФ № 0000104 гардид. </a:t>
            </a:r>
          </a:p>
          <a:p>
            <a:pPr marL="0" indent="0" algn="just">
              <a:spcBef>
                <a:spcPts val="0"/>
              </a:spcBef>
              <a:buNone/>
            </a:pPr>
            <a:r>
              <a:rPr lang="tg-Cyrl-TJ" sz="2400" dirty="0">
                <a:latin typeface="Times New Roman" pitchFamily="18" charset="0"/>
                <a:cs typeface="Times New Roman" pitchFamily="18" charset="0"/>
              </a:rPr>
              <a:t>	</a:t>
            </a:r>
            <a:r>
              <a:rPr lang="tg-Cyrl-TJ" sz="2400" dirty="0" smtClean="0">
                <a:latin typeface="Times New Roman" pitchFamily="18" charset="0"/>
                <a:cs typeface="Times New Roman" pitchFamily="18" charset="0"/>
              </a:rPr>
              <a:t>Тибқи иҷозатномаи нав дар Коллеҷ қабули донишҷӯён дар заминаи таҳсилоти умумии асосӣ, шаҳрвандони хориҷӣ, таҳсилоти дуюм, ҳамчунин ташкили курсҳои кӯтоҳмуддати забонҳои русӣ, англисӣ ва омӯзиши компютер иҷозат дода шудааст.</a:t>
            </a:r>
            <a:endParaRPr lang="ru-RU" sz="2400" dirty="0" smtClean="0">
              <a:latin typeface="Times New Roman" pitchFamily="18" charset="0"/>
              <a:cs typeface="Times New Roman" pitchFamily="18" charset="0"/>
            </a:endParaRPr>
          </a:p>
          <a:p>
            <a:pPr marL="0" indent="0">
              <a:buNone/>
            </a:pPr>
            <a:endParaRPr lang="ru-RU" sz="1800" dirty="0">
              <a:latin typeface="Times New Roman Tj" pitchFamily="18" charset="-52"/>
            </a:endParaRPr>
          </a:p>
        </p:txBody>
      </p:sp>
    </p:spTree>
    <p:extLst>
      <p:ext uri="{BB962C8B-B14F-4D97-AF65-F5344CB8AC3E}">
        <p14:creationId xmlns:p14="http://schemas.microsoft.com/office/powerpoint/2010/main" val="4196014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Object 1"/>
          <p:cNvGraphicFramePr>
            <a:graphicFrameLocks/>
          </p:cNvGraphicFramePr>
          <p:nvPr>
            <p:extLst>
              <p:ext uri="{D42A27DB-BD31-4B8C-83A1-F6EECF244321}">
                <p14:modId xmlns:p14="http://schemas.microsoft.com/office/powerpoint/2010/main" val="2556393082"/>
              </p:ext>
            </p:extLst>
          </p:nvPr>
        </p:nvGraphicFramePr>
        <p:xfrm>
          <a:off x="500034" y="457200"/>
          <a:ext cx="8143932" cy="4043370"/>
        </p:xfrm>
        <a:graphic>
          <a:graphicData uri="http://schemas.openxmlformats.org/drawingml/2006/chart">
            <c:chart xmlns:c="http://schemas.openxmlformats.org/drawingml/2006/chart" xmlns:r="http://schemas.openxmlformats.org/officeDocument/2006/relationships" r:id="rId2"/>
          </a:graphicData>
        </a:graphic>
      </p:graphicFrame>
      <p:sp>
        <p:nvSpPr>
          <p:cNvPr id="132099" name="Rectangle 3"/>
          <p:cNvSpPr>
            <a:spLocks noChangeArrowheads="1"/>
          </p:cNvSpPr>
          <p:nvPr/>
        </p:nvSpPr>
        <p:spPr bwMode="auto">
          <a:xfrm>
            <a:off x="500034" y="4429132"/>
            <a:ext cx="821537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Arial" pitchFamily="34" charset="0"/>
              </a:rPr>
              <a:t>Диаграмма. Нишондоди сифати таҳ</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Times New Roman Tj" pitchFamily="18" charset="-52"/>
              </a:rPr>
              <a:t>силот</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Arial" pitchFamily="34" charset="0"/>
              </a:rPr>
              <a:t> </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Times New Roman Tj" pitchFamily="18" charset="-52"/>
              </a:rPr>
              <a:t>мутоби</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Arial" pitchFamily="34" charset="0"/>
              </a:rPr>
              <a:t>қ</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Times New Roman Tj" pitchFamily="18" charset="-52"/>
              </a:rPr>
              <a:t>и</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Arial" pitchFamily="34" charset="0"/>
              </a:rPr>
              <a:t> ҷ</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Times New Roman Tj" pitchFamily="18" charset="-52"/>
              </a:rPr>
              <a:t>амъбасти</a:t>
            </a: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Arial" pitchFamily="34" charset="0"/>
              </a:rPr>
              <a:t> </a:t>
            </a:r>
            <a:endParaRPr kumimoji="0" lang="ru-RU" sz="2000" b="0" i="0" u="none" strike="noStrike" cap="none" normalizeH="0" baseline="0" dirty="0" smtClean="0">
              <a:ln>
                <a:noFill/>
              </a:ln>
              <a:solidFill>
                <a:schemeClr val="tx1"/>
              </a:solidFill>
              <a:effectLst/>
              <a:latin typeface="Times New Roman Tj" pitchFamily="18" charset="-52"/>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tg-Cyrl-TJ" sz="2000" b="1" i="0" u="none" strike="noStrike" cap="none" normalizeH="0" baseline="0" dirty="0" smtClean="0">
                <a:ln>
                  <a:noFill/>
                </a:ln>
                <a:solidFill>
                  <a:schemeClr val="tx1"/>
                </a:solidFill>
                <a:effectLst/>
                <a:latin typeface="Times New Roman Tj" pitchFamily="18" charset="-52"/>
                <a:ea typeface="Times New Roman" pitchFamily="18" charset="0"/>
                <a:cs typeface="Arial" pitchFamily="34" charset="0"/>
              </a:rPr>
              <a:t>сессияи тобистона</a:t>
            </a:r>
            <a:endParaRPr kumimoji="0" lang="tg-Cyrl-TJ" sz="2000" b="0" i="0" u="none" strike="noStrike" cap="none" normalizeH="0" baseline="0" dirty="0" smtClean="0">
              <a:ln>
                <a:noFill/>
              </a:ln>
              <a:solidFill>
                <a:schemeClr val="tx1"/>
              </a:solidFill>
              <a:effectLst/>
              <a:latin typeface="Times New Roman Tj" pitchFamily="18" charset="-52"/>
              <a:cs typeface="Arial" pitchFamily="34" charset="0"/>
            </a:endParaRPr>
          </a:p>
        </p:txBody>
      </p:sp>
    </p:spTree>
    <p:extLst>
      <p:ext uri="{BB962C8B-B14F-4D97-AF65-F5344CB8AC3E}">
        <p14:creationId xmlns:p14="http://schemas.microsoft.com/office/powerpoint/2010/main" val="2153120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normAutofit/>
          </a:bodyPr>
          <a:lstStyle/>
          <a:p>
            <a:pPr marL="109728" indent="0" algn="just">
              <a:buNone/>
            </a:pPr>
            <a:r>
              <a:rPr lang="tg-Cyrl-TJ" sz="1800" dirty="0" smtClean="0">
                <a:latin typeface="Times New Roman Tj" pitchFamily="18" charset="-52"/>
              </a:rPr>
              <a:t>	</a:t>
            </a:r>
            <a:r>
              <a:rPr lang="tg-Cyrl-TJ" sz="2800" dirty="0" smtClean="0">
                <a:latin typeface="Times New Roman Tj" pitchFamily="18" charset="-52"/>
              </a:rPr>
              <a:t>Аттестатсияи хатм низ бинобар сабаби пандемияи COVID-19 пеш аз муҳлат қабул карда шуд. Имтиҳонҳои давлатӣ мутобиқи Низомномаи  аттестатсияи хатми донишљуёни муассисањои тањсилоти миёнаи касбии Љумњурии Тољикистон, ки бо фармоиши  Вазири маориф ва илми Љумњурии Тољикистон аз 11.04.2017,  №1234 тасдиқ карда шудааст ба роҳ монда шуд. Раисони комиссияи аттестатсияи хатм тибқи фармоиши Вазорати маориф ва илми Ҷумҳурии Тоҷикистон аз ҳисоби устодону табибони ботаљриба, вобаста ба ихтисосњо таъйин карда шуданд. </a:t>
            </a:r>
            <a:endParaRPr lang="ru-RU" sz="2800" dirty="0" smtClean="0">
              <a:latin typeface="Times New Roman Tj" pitchFamily="18" charset="-52"/>
            </a:endParaRPr>
          </a:p>
          <a:p>
            <a:pPr>
              <a:buNone/>
            </a:pPr>
            <a:endParaRPr lang="ru-RU" sz="2800" dirty="0" smtClean="0"/>
          </a:p>
          <a:p>
            <a:pPr marL="0" indent="0">
              <a:buNone/>
            </a:pPr>
            <a:endParaRPr lang="ru-RU" dirty="0"/>
          </a:p>
        </p:txBody>
      </p:sp>
    </p:spTree>
    <p:extLst>
      <p:ext uri="{BB962C8B-B14F-4D97-AF65-F5344CB8AC3E}">
        <p14:creationId xmlns:p14="http://schemas.microsoft.com/office/powerpoint/2010/main" val="88945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l="21959" t="34277" r="22646" b="22366"/>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53601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850106"/>
          </a:xfrm>
        </p:spPr>
        <p:txBody>
          <a:bodyPr>
            <a:noAutofit/>
          </a:bodyPr>
          <a:lstStyle/>
          <a:p>
            <a:pPr algn="ctr"/>
            <a:r>
              <a:rPr lang="tg-Cyrl-TJ" sz="2800" dirty="0" smtClean="0">
                <a:latin typeface="Times New Roman Tj" pitchFamily="18" charset="-52"/>
              </a:rPr>
              <a:t>Муқоисаи нишондоди сифати таҳсилот мутобиқи натиҷаи аттестатсияи хатм</a:t>
            </a:r>
            <a:endParaRPr lang="ru-RU" sz="2800" dirty="0">
              <a:latin typeface="Times New Roman Tj" pitchFamily="18" charset="-52"/>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69443973"/>
              </p:ext>
            </p:extLst>
          </p:nvPr>
        </p:nvGraphicFramePr>
        <p:xfrm>
          <a:off x="0" y="1196752"/>
          <a:ext cx="9144000" cy="56612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5608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tg-Cyrl-TJ" sz="3200" dirty="0" smtClean="0">
                <a:latin typeface="Times New Roman Tj" pitchFamily="18" charset="-52"/>
              </a:rPr>
              <a:t>Шумораи дипломҳои аъло нисбат ба хатми соли </a:t>
            </a:r>
            <a:r>
              <a:rPr lang="tg-Cyrl-TJ" sz="3200" dirty="0" smtClean="0">
                <a:latin typeface="Times New Roman Tj" pitchFamily="18" charset="-52"/>
              </a:rPr>
              <a:t>2019 </a:t>
            </a:r>
            <a:r>
              <a:rPr lang="tg-Cyrl-TJ" sz="3200" dirty="0" smtClean="0">
                <a:latin typeface="Times New Roman Tj" pitchFamily="18" charset="-52"/>
              </a:rPr>
              <a:t>– 16 адад зиёд мебошад.</a:t>
            </a:r>
            <a:endParaRPr lang="ru-RU" sz="3200" dirty="0">
              <a:latin typeface="Times New Roman Tj" pitchFamily="18" charset="-52"/>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62061148"/>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10062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0" y="214290"/>
            <a:ext cx="9036496" cy="6527078"/>
          </a:xfrm>
        </p:spPr>
        <p:txBody>
          <a:bodyPr>
            <a:noAutofit/>
          </a:bodyPr>
          <a:lstStyle/>
          <a:p>
            <a:pPr marL="109728" indent="0" algn="ctr">
              <a:buNone/>
            </a:pPr>
            <a:r>
              <a:rPr lang="tg-Cyrl-TJ" sz="2000" b="1" dirty="0" smtClean="0">
                <a:latin typeface="Times New Roman Tj" pitchFamily="18" charset="-52"/>
              </a:rPr>
              <a:t>ҶАМЪБАСТИ ОЗМУНИ </a:t>
            </a:r>
            <a:r>
              <a:rPr lang="tt-RU" sz="2000" b="1" dirty="0" smtClean="0">
                <a:latin typeface="Times New Roman Tj" pitchFamily="18" charset="-52"/>
              </a:rPr>
              <a:t>“ОМӮЗГОР ВА ДОНИШҶӮИ СОЛ”</a:t>
            </a:r>
            <a:endParaRPr lang="ru-RU" sz="2000" dirty="0" smtClean="0">
              <a:latin typeface="Times New Roman Tj" pitchFamily="18" charset="-52"/>
            </a:endParaRPr>
          </a:p>
          <a:p>
            <a:pPr marL="109728" indent="0" algn="ctr">
              <a:buNone/>
            </a:pPr>
            <a:r>
              <a:rPr lang="tt-RU" sz="2000" b="1" dirty="0" smtClean="0">
                <a:latin typeface="Times New Roman Tj" pitchFamily="18" charset="-52"/>
              </a:rPr>
              <a:t>БАРОИ СОЛИ ТАҲСИЛИ 2019-2020</a:t>
            </a:r>
            <a:r>
              <a:rPr lang="tt-RU" sz="2000" dirty="0" smtClean="0">
                <a:latin typeface="Times New Roman Tj" pitchFamily="18" charset="-52"/>
              </a:rPr>
              <a:t> </a:t>
            </a:r>
            <a:endParaRPr lang="ru-RU" sz="2000" dirty="0" smtClean="0">
              <a:latin typeface="Times New Roman Tj" pitchFamily="18" charset="-52"/>
            </a:endParaRPr>
          </a:p>
          <a:p>
            <a:pPr algn="just">
              <a:buNone/>
            </a:pPr>
            <a:r>
              <a:rPr lang="tt-RU" sz="2800" dirty="0" smtClean="0">
                <a:latin typeface="Times New Roman Tj" pitchFamily="18" charset="-52"/>
              </a:rPr>
              <a:t>          Санаи 11 уми декабри соли 2020 дар МДТ “Коллеҷи тиббии шаҳри Кӯлоб ба номи Раҳмонзода Р.А.” озмуни беҳтарин “Омӯзгор ва донишҷӯи сол” барои соли таҳсили 2019-2020 ҷамъбаст гардид. Ҳайати комиссияи озмунӣ аз ҳисоби муовинони директор, декани факултетҳо, мудирони кафедраҳо ва иттифоқи касабаи кормандон ва донишҷӯён таъйин гардида буданд. </a:t>
            </a:r>
            <a:endParaRPr lang="ru-RU" sz="2800" dirty="0">
              <a:latin typeface="Times New Roman Tj" pitchFamily="18" charset="-52"/>
            </a:endParaRPr>
          </a:p>
        </p:txBody>
      </p:sp>
    </p:spTree>
    <p:extLst>
      <p:ext uri="{BB962C8B-B14F-4D97-AF65-F5344CB8AC3E}">
        <p14:creationId xmlns:p14="http://schemas.microsoft.com/office/powerpoint/2010/main" val="38364351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404664"/>
            <a:ext cx="8640960" cy="6048672"/>
          </a:xfrm>
        </p:spPr>
        <p:txBody>
          <a:bodyPr>
            <a:normAutofit fontScale="92500"/>
          </a:bodyPr>
          <a:lstStyle/>
          <a:p>
            <a:pPr marL="109728" indent="0" algn="just">
              <a:buNone/>
            </a:pPr>
            <a:r>
              <a:rPr lang="tt-RU" sz="2800" dirty="0" smtClean="0">
                <a:latin typeface="Times New Roman Tj" pitchFamily="18" charset="-52"/>
              </a:rPr>
              <a:t>   Мутобиқи </a:t>
            </a:r>
            <a:r>
              <a:rPr lang="tt-RU" sz="2800" dirty="0">
                <a:latin typeface="Times New Roman Tj" pitchFamily="18" charset="-52"/>
              </a:rPr>
              <a:t>холгузорӣ ба фаъолияти ҳар як омӯзгор аз руи нишондодҳои сифати машғулиятгузорӣ, ҳуҷҷатгузорӣ, корҳои методӣ, нишон додани сатҳи донишу малакаи касбии баланд дар давоми сол, истифодаи технологияи муосир ҳангоми машғулиятгузорӣ, аз ҷумла технологияи электронӣ, ташкил ва гузаронидани соатҳои тарбиявӣ, нишондоди сифати баланди таҳсил дар гурӯҳҳои таълимӣ баҳогузорӣ карда шуд. Бо ҳамин дар озмун ҷойи аввалро </a:t>
            </a:r>
            <a:r>
              <a:rPr lang="tg-Cyrl-TJ" sz="2800" dirty="0">
                <a:latin typeface="Times New Roman Tj" pitchFamily="18" charset="-52"/>
              </a:rPr>
              <a:t>Назарова Озода - омўзгори фанни “Таърихи халќи тољик”, ҷойи дуюмро Бобоев Ёрмуњаммад - омўзгори фанни “Анатомия” ва ҷойи сеюмро Розиќова Љамила - омӯзгори фанни “Биология бо асосњои генетика” ишғол намуда, бо ифтихорнома ва тӯҳфаҳои пулӣ сарфароз гардонида шуданд.  </a:t>
            </a:r>
            <a:endParaRPr lang="ru-RU" sz="2800" dirty="0">
              <a:latin typeface="Times New Roman Tj" pitchFamily="18" charset="-52"/>
            </a:endParaRPr>
          </a:p>
          <a:p>
            <a:endParaRPr lang="ru-RU" dirty="0"/>
          </a:p>
        </p:txBody>
      </p:sp>
    </p:spTree>
    <p:extLst>
      <p:ext uri="{BB962C8B-B14F-4D97-AF65-F5344CB8AC3E}">
        <p14:creationId xmlns:p14="http://schemas.microsoft.com/office/powerpoint/2010/main" val="990602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lnSpcReduction="10000"/>
          </a:bodyPr>
          <a:lstStyle/>
          <a:p>
            <a:pPr marL="0" indent="0" algn="just">
              <a:buNone/>
            </a:pPr>
            <a:r>
              <a:rPr lang="tg-Cyrl-TJ" sz="2400" dirty="0" smtClean="0">
                <a:latin typeface="Times New Roman Tj" pitchFamily="18" charset="-52"/>
              </a:rPr>
              <a:t>     Донишҷӯи беҳтарини сол аз руи нишондодҳои давомоти баланд, сатҳи баланди донишазхудкунӣ, иштирок дар озмунҳои фаннӣ ва чорабиниҳои сиёсӣ-тарбиявӣ аз ҷониби комиссия муайян карда шуданд. Ҳамин тариқ Авѓонова Гулистон - донишљўи курси 2 юми факултети “Кори табобатї”, Камолова Малика - донишљўи курси 2 юми факултети “Кори момодоягї”, Мањмадова Дилноза- донишљўи курси 2 юми факултети “Кори њамширагї”, Рањмонова Шарифамо- донишљўи курси 3 юми факултети “Кори фармасевтї”, Барњриддинов Салоњиддин- донишљўи курси 3 юми факултети “Кори дандонсозї”, Шарипов Абубакр - донишљўи курси 3 юми факултети “Кори тиббї-ташхисї” ва Ризвонов Сангалї - донишљўи курси 3 юми факултети “Кори тиббї-профилактикї” ҳамчун ғолибони озмун бо ифтихорнома ва тӯҳфаҳои пулӣ қадрдонӣ карда шуданд. </a:t>
            </a:r>
            <a:endParaRPr lang="ru-RU" sz="2400" dirty="0" smtClean="0">
              <a:latin typeface="Times New Roman Tj" pitchFamily="18" charset="-52"/>
            </a:endParaRPr>
          </a:p>
          <a:p>
            <a:pPr marL="0" indent="0" algn="ctr">
              <a:buNone/>
            </a:pPr>
            <a:endParaRPr lang="ru-RU" dirty="0"/>
          </a:p>
        </p:txBody>
      </p:sp>
    </p:spTree>
    <p:extLst>
      <p:ext uri="{BB962C8B-B14F-4D97-AF65-F5344CB8AC3E}">
        <p14:creationId xmlns:p14="http://schemas.microsoft.com/office/powerpoint/2010/main" val="40227236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116632"/>
            <a:ext cx="8229600" cy="562074"/>
          </a:xfrm>
        </p:spPr>
        <p:txBody>
          <a:bodyPr>
            <a:noAutofit/>
          </a:bodyPr>
          <a:lstStyle/>
          <a:p>
            <a:pPr algn="ctr"/>
            <a:r>
              <a:rPr lang="tg-Cyrl-TJ" sz="1800" dirty="0" smtClean="0">
                <a:latin typeface="Times New Roman" pitchFamily="18" charset="0"/>
                <a:cs typeface="Times New Roman" pitchFamily="18" charset="0"/>
              </a:rPr>
              <a:t>ҶАМЪБАСТИ ОЗМУНИ БЕҲТАРИН ОМӮЗГОР ВА ДОНИШҶӮИ СОЛ</a:t>
            </a:r>
            <a:endParaRPr lang="ru-RU" sz="1800" dirty="0">
              <a:latin typeface="Times New Roman" pitchFamily="18" charset="0"/>
              <a:cs typeface="Times New Roman" pitchFamily="18" charset="0"/>
            </a:endParaRPr>
          </a:p>
        </p:txBody>
      </p:sp>
      <p:pic>
        <p:nvPicPr>
          <p:cNvPr id="4" name="Picture 1" descr="20201211_141349"/>
          <p:cNvPicPr>
            <a:picLocks noGrp="1" noChangeAspect="1" noChangeArrowheads="1"/>
          </p:cNvPicPr>
          <p:nvPr>
            <p:ph idx="1"/>
          </p:nvPr>
        </p:nvPicPr>
        <p:blipFill>
          <a:blip r:embed="rId2" cstate="print"/>
          <a:srcRect/>
          <a:stretch>
            <a:fillRect/>
          </a:stretch>
        </p:blipFill>
        <p:spPr bwMode="auto">
          <a:xfrm>
            <a:off x="0" y="764704"/>
            <a:ext cx="5322008" cy="3244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 descr="20201211_141525"/>
          <p:cNvPicPr>
            <a:picLocks noChangeAspect="1" noChangeArrowheads="1"/>
          </p:cNvPicPr>
          <p:nvPr/>
        </p:nvPicPr>
        <p:blipFill>
          <a:blip r:embed="rId3" cstate="print"/>
          <a:srcRect/>
          <a:stretch>
            <a:fillRect/>
          </a:stretch>
        </p:blipFill>
        <p:spPr bwMode="auto">
          <a:xfrm>
            <a:off x="3707904" y="2852936"/>
            <a:ext cx="5436096" cy="400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1743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323528" y="357166"/>
            <a:ext cx="8568952" cy="6312194"/>
          </a:xfrm>
        </p:spPr>
        <p:txBody>
          <a:bodyPr>
            <a:normAutofit fontScale="77500" lnSpcReduction="20000"/>
          </a:bodyPr>
          <a:lstStyle/>
          <a:p>
            <a:pPr>
              <a:buNone/>
            </a:pPr>
            <a:r>
              <a:rPr lang="tg-Cyrl-TJ" sz="3800" b="1" dirty="0" smtClean="0">
                <a:latin typeface="Times New Roman Tj" pitchFamily="18" charset="-52"/>
              </a:rPr>
              <a:t>                ФАЪОЛИЯТИ КОМИССИЯИ ҚАБУЛ </a:t>
            </a:r>
            <a:endParaRPr lang="ru-RU" sz="3800" dirty="0" smtClean="0">
              <a:latin typeface="Times New Roman Tj" pitchFamily="18" charset="-52"/>
            </a:endParaRPr>
          </a:p>
          <a:p>
            <a:pPr marL="109728" indent="0" algn="just">
              <a:buNone/>
            </a:pPr>
            <a:r>
              <a:rPr lang="tg-Cyrl-TJ" sz="3800" dirty="0">
                <a:latin typeface="Times New Roman Tj" pitchFamily="18" charset="-52"/>
              </a:rPr>
              <a:t>	</a:t>
            </a:r>
            <a:r>
              <a:rPr lang="tg-Cyrl-TJ" sz="3800" dirty="0" smtClean="0">
                <a:latin typeface="Times New Roman Tj" pitchFamily="18" charset="-52"/>
              </a:rPr>
              <a:t>Комиссияи ќабул дар асоси «Ќоидањои ќабули донишљўён ба муассисањои тањсилоти миёнаи касбии  Љумњурии Тољикистон барои соли тањсили 2020-2021», ки бо  Ќарори  мушовараи Вазорати  маориф ва илми Љумњурии  Тољикистон аз  25.01 соли 2020, №2/19 тасдиќ карда шудааст фаъолияти худро ба роњ мондааст.</a:t>
            </a:r>
            <a:endParaRPr lang="ru-RU" sz="3800" dirty="0" smtClean="0">
              <a:latin typeface="Times New Roman Tj" pitchFamily="18" charset="-52"/>
            </a:endParaRPr>
          </a:p>
          <a:p>
            <a:pPr marL="109728" indent="0" algn="just">
              <a:buNone/>
            </a:pPr>
            <a:r>
              <a:rPr lang="tg-Cyrl-TJ" sz="3800" dirty="0">
                <a:latin typeface="Times New Roman Tj" pitchFamily="18" charset="-52"/>
              </a:rPr>
              <a:t>	</a:t>
            </a:r>
            <a:r>
              <a:rPr lang="tg-Cyrl-TJ" sz="3800" dirty="0" smtClean="0">
                <a:latin typeface="Times New Roman Tj" pitchFamily="18" charset="-52"/>
              </a:rPr>
              <a:t>Кори комиссияи ќабул  тибќи наќшаи  чорабинињо оид ба ташкил ва гузаронидани  ќабули довталабон, барои соли тањсили 2020-2021, ки дар Шўрои олимони коллеҷ санаи  11 феврали соли 2020, пайнавишти  № 4 баррасї шуда, аз тарафи раиси Шўро тасдиќ карда  шудааст, сурат гирифт.</a:t>
            </a:r>
            <a:endParaRPr lang="ru-RU" sz="3800" dirty="0" smtClean="0">
              <a:latin typeface="Times New Roman Tj" pitchFamily="18" charset="-52"/>
            </a:endParaRPr>
          </a:p>
          <a:p>
            <a:pPr marL="109728" indent="0" algn="just">
              <a:buNone/>
            </a:pPr>
            <a:r>
              <a:rPr lang="tg-Cyrl-TJ" sz="3800" dirty="0">
                <a:latin typeface="Times New Roman Tj" pitchFamily="18" charset="-52"/>
              </a:rPr>
              <a:t>	</a:t>
            </a:r>
            <a:endParaRPr lang="ru-RU" dirty="0"/>
          </a:p>
        </p:txBody>
      </p:sp>
    </p:spTree>
    <p:extLst>
      <p:ext uri="{BB962C8B-B14F-4D97-AF65-F5344CB8AC3E}">
        <p14:creationId xmlns:p14="http://schemas.microsoft.com/office/powerpoint/2010/main" val="2363106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fontScale="85000" lnSpcReduction="20000"/>
          </a:bodyPr>
          <a:lstStyle/>
          <a:p>
            <a:pPr marL="109728" indent="0" algn="ctr">
              <a:buNone/>
            </a:pPr>
            <a:r>
              <a:rPr lang="tt-RU" sz="2800" b="1" dirty="0" smtClean="0">
                <a:latin typeface="Times New Roman Tj" pitchFamily="18" charset="-52"/>
              </a:rPr>
              <a:t>ПОЯИ МОДДЇ-ТЕХНИКЇ ВА ТАЪЛИМЇ-ЛАБОРАТОРЇ</a:t>
            </a:r>
            <a:endParaRPr lang="ru-RU" sz="2800" dirty="0" smtClean="0">
              <a:latin typeface="Times New Roman Tj" pitchFamily="18" charset="-52"/>
            </a:endParaRPr>
          </a:p>
          <a:p>
            <a:pPr marL="109728" indent="0">
              <a:buNone/>
            </a:pPr>
            <a:r>
              <a:rPr lang="tt-RU" sz="2800" b="1" dirty="0" smtClean="0">
                <a:latin typeface="Times New Roman Tj" pitchFamily="18" charset="-52"/>
              </a:rPr>
              <a:t> </a:t>
            </a:r>
            <a:endParaRPr lang="ru-RU" sz="2800" dirty="0" smtClean="0">
              <a:latin typeface="Times New Roman Tj" pitchFamily="18" charset="-52"/>
            </a:endParaRPr>
          </a:p>
          <a:p>
            <a:pPr marL="109728" indent="0" algn="ctr">
              <a:buNone/>
            </a:pPr>
            <a:r>
              <a:rPr lang="tt-RU" sz="2800" dirty="0" smtClean="0">
                <a:latin typeface="Times New Roman Tj" pitchFamily="18" charset="-52"/>
              </a:rPr>
              <a:t>Айни замон Колељ дорои чунин заминаи моддї-техникї мебошад: </a:t>
            </a:r>
            <a:endParaRPr lang="ru-RU" sz="2800" dirty="0" smtClean="0">
              <a:latin typeface="Times New Roman Tj" pitchFamily="18" charset="-52"/>
            </a:endParaRPr>
          </a:p>
          <a:p>
            <a:r>
              <a:rPr lang="tt-RU" sz="2800" dirty="0" smtClean="0">
                <a:latin typeface="Times New Roman Tj" pitchFamily="18" charset="-52"/>
              </a:rPr>
              <a:t>2-бинои таълимї. </a:t>
            </a:r>
            <a:endParaRPr lang="ru-RU" sz="2800" dirty="0" smtClean="0">
              <a:latin typeface="Times New Roman Tj" pitchFamily="18" charset="-52"/>
            </a:endParaRPr>
          </a:p>
          <a:p>
            <a:r>
              <a:rPr lang="tt-RU" sz="2800" dirty="0" smtClean="0">
                <a:latin typeface="Times New Roman Tj" pitchFamily="18" charset="-52"/>
              </a:rPr>
              <a:t>1-бинои хобгоњ барои донишљўён</a:t>
            </a:r>
            <a:endParaRPr lang="ru-RU" sz="2800" dirty="0" smtClean="0">
              <a:latin typeface="Times New Roman Tj" pitchFamily="18" charset="-52"/>
            </a:endParaRPr>
          </a:p>
          <a:p>
            <a:r>
              <a:rPr lang="tt-RU" sz="2800" dirty="0" smtClean="0">
                <a:latin typeface="Times New Roman Tj" pitchFamily="18" charset="-52"/>
              </a:rPr>
              <a:t>1-ташхисгоњњои таълимї-лабораторї.</a:t>
            </a:r>
            <a:endParaRPr lang="ru-RU" sz="2800" dirty="0" smtClean="0">
              <a:latin typeface="Times New Roman Tj" pitchFamily="18" charset="-52"/>
            </a:endParaRPr>
          </a:p>
          <a:p>
            <a:r>
              <a:rPr lang="tt-RU" sz="2800" dirty="0" smtClean="0">
                <a:latin typeface="Times New Roman Tj" pitchFamily="18" charset="-52"/>
              </a:rPr>
              <a:t>1-маркази таълимї-истењсолии фарматсия.</a:t>
            </a:r>
            <a:endParaRPr lang="ru-RU" sz="2800" dirty="0" smtClean="0">
              <a:latin typeface="Times New Roman Tj" pitchFamily="18" charset="-52"/>
            </a:endParaRPr>
          </a:p>
          <a:p>
            <a:r>
              <a:rPr lang="tt-RU" sz="2800" dirty="0" smtClean="0">
                <a:latin typeface="Times New Roman Tj" pitchFamily="18" charset="-52"/>
              </a:rPr>
              <a:t>1-маркази таълимӣ - табобатии стоматология бо устохонаи дандонсозӣ.</a:t>
            </a:r>
            <a:endParaRPr lang="ru-RU" sz="2800" dirty="0" smtClean="0">
              <a:latin typeface="Times New Roman Tj" pitchFamily="18" charset="-52"/>
            </a:endParaRPr>
          </a:p>
          <a:p>
            <a:r>
              <a:rPr lang="tt-RU" sz="2800" dirty="0" smtClean="0">
                <a:latin typeface="Times New Roman Tj" pitchFamily="18" charset="-52"/>
              </a:rPr>
              <a:t>1-маркази омӯзиши малакаҳои амалии ҳамширагӣ.</a:t>
            </a:r>
            <a:endParaRPr lang="ru-RU" sz="2800" dirty="0" smtClean="0">
              <a:latin typeface="Times New Roman Tj" pitchFamily="18" charset="-52"/>
            </a:endParaRPr>
          </a:p>
          <a:p>
            <a:r>
              <a:rPr lang="tt-RU" sz="2800" dirty="0" smtClean="0">
                <a:latin typeface="Times New Roman Tj" pitchFamily="18" charset="-52"/>
              </a:rPr>
              <a:t>97-кабинетњои таълимї.</a:t>
            </a:r>
            <a:endParaRPr lang="ru-RU" sz="2800" dirty="0" smtClean="0">
              <a:latin typeface="Times New Roman Tj" pitchFamily="18" charset="-52"/>
            </a:endParaRPr>
          </a:p>
          <a:p>
            <a:r>
              <a:rPr lang="tt-RU" sz="2800" dirty="0" smtClean="0">
                <a:latin typeface="Times New Roman Tj" pitchFamily="18" charset="-52"/>
              </a:rPr>
              <a:t>3-синфхонаи компютерї. </a:t>
            </a:r>
            <a:endParaRPr lang="ru-RU" sz="2800" dirty="0" smtClean="0">
              <a:latin typeface="Times New Roman Tj" pitchFamily="18" charset="-52"/>
            </a:endParaRPr>
          </a:p>
          <a:p>
            <a:r>
              <a:rPr lang="tt-RU" sz="2800" dirty="0" smtClean="0">
                <a:latin typeface="Times New Roman Tj" pitchFamily="18" charset="-52"/>
              </a:rPr>
              <a:t>1-майдончаи варзишї.</a:t>
            </a:r>
            <a:endParaRPr lang="ru-RU" sz="2800" dirty="0" smtClean="0">
              <a:latin typeface="Times New Roman Tj" pitchFamily="18" charset="-52"/>
            </a:endParaRPr>
          </a:p>
          <a:p>
            <a:r>
              <a:rPr lang="tt-RU" sz="2800" dirty="0" smtClean="0">
                <a:latin typeface="Times New Roman Tj" pitchFamily="18" charset="-52"/>
              </a:rPr>
              <a:t>1-толори варзишї.</a:t>
            </a:r>
            <a:endParaRPr lang="ru-RU" sz="2800" dirty="0" smtClean="0">
              <a:latin typeface="Times New Roman Tj" pitchFamily="18" charset="-52"/>
            </a:endParaRPr>
          </a:p>
          <a:p>
            <a:r>
              <a:rPr lang="tt-RU" sz="2800" dirty="0" smtClean="0">
                <a:latin typeface="Times New Roman Tj" pitchFamily="18" charset="-52"/>
              </a:rPr>
              <a:t>1-толори маљлисї барои 110 нафар.</a:t>
            </a:r>
            <a:endParaRPr lang="ru-RU" sz="2800" dirty="0" smtClean="0">
              <a:latin typeface="Times New Roman Tj" pitchFamily="18" charset="-52"/>
            </a:endParaRPr>
          </a:p>
          <a:p>
            <a:pPr marL="0" indent="0">
              <a:buNone/>
            </a:pPr>
            <a:endParaRPr lang="ru-RU" dirty="0"/>
          </a:p>
        </p:txBody>
      </p:sp>
    </p:spTree>
    <p:extLst>
      <p:ext uri="{BB962C8B-B14F-4D97-AF65-F5344CB8AC3E}">
        <p14:creationId xmlns:p14="http://schemas.microsoft.com/office/powerpoint/2010/main" val="3580451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p:txBody>
          <a:bodyPr/>
          <a:lstStyle/>
          <a:p>
            <a:endParaRPr lang="ru-RU" dirty="0"/>
          </a:p>
        </p:txBody>
      </p:sp>
      <p:pic>
        <p:nvPicPr>
          <p:cNvPr id="122881" name="Picture 1"/>
          <p:cNvPicPr>
            <a:picLocks noChangeAspect="1" noChangeArrowheads="1"/>
          </p:cNvPicPr>
          <p:nvPr/>
        </p:nvPicPr>
        <p:blipFill>
          <a:blip r:embed="rId2"/>
          <a:srcRect l="14365" t="35335" r="15041" b="10280"/>
          <a:stretch>
            <a:fillRect/>
          </a:stretch>
        </p:blipFill>
        <p:spPr bwMode="auto">
          <a:xfrm>
            <a:off x="0" y="188640"/>
            <a:ext cx="9055778" cy="6669360"/>
          </a:xfrm>
          <a:prstGeom prst="rect">
            <a:avLst/>
          </a:prstGeom>
          <a:noFill/>
          <a:ln w="9525">
            <a:noFill/>
            <a:miter lim="800000"/>
            <a:headEnd/>
            <a:tailEnd/>
          </a:ln>
        </p:spPr>
      </p:pic>
    </p:spTree>
    <p:extLst>
      <p:ext uri="{BB962C8B-B14F-4D97-AF65-F5344CB8AC3E}">
        <p14:creationId xmlns:p14="http://schemas.microsoft.com/office/powerpoint/2010/main" val="1747169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640960" cy="5937523"/>
          </a:xfrm>
        </p:spPr>
        <p:txBody>
          <a:bodyPr>
            <a:noAutofit/>
          </a:bodyPr>
          <a:lstStyle/>
          <a:p>
            <a:pPr marL="109728" indent="0" algn="ctr">
              <a:buNone/>
            </a:pPr>
            <a:r>
              <a:rPr lang="tg-Cyrl-TJ" sz="2000" b="1" dirty="0" smtClean="0">
                <a:latin typeface="Times New Roman Tj" pitchFamily="18" charset="-52"/>
              </a:rPr>
              <a:t>    ФАЪОЛИЯТИ БАХШИ ИДОРАКУНИИ СИФАТИ ТАЊСИЛОТ</a:t>
            </a:r>
            <a:endParaRPr lang="ru-RU" sz="2000" dirty="0">
              <a:latin typeface="Times New Roman Tj" pitchFamily="18" charset="-52"/>
            </a:endParaRPr>
          </a:p>
          <a:p>
            <a:pPr marL="109728" indent="0" algn="just">
              <a:buNone/>
            </a:pPr>
            <a:r>
              <a:rPr lang="ru-RU" sz="2000" dirty="0" smtClean="0">
                <a:latin typeface="Times New Roman Tj" pitchFamily="18" charset="-52"/>
              </a:rPr>
              <a:t>     </a:t>
            </a:r>
            <a:r>
              <a:rPr lang="tg-Cyrl-TJ" sz="2800" dirty="0" smtClean="0">
                <a:latin typeface="Times New Roman Tj" pitchFamily="18" charset="-52"/>
              </a:rPr>
              <a:t>Аъзоёни бахши назорати сифати тањсилоти коллељ якљоя бо экспертњои фаннӣ </a:t>
            </a:r>
            <a:r>
              <a:rPr lang="ru-RU" sz="2800" dirty="0" err="1" smtClean="0">
                <a:latin typeface="Times New Roman Tj" pitchFamily="18" charset="-52"/>
              </a:rPr>
              <a:t>санљишњо</a:t>
            </a:r>
            <a:r>
              <a:rPr lang="ru-RU" sz="2800" dirty="0" smtClean="0">
                <a:latin typeface="Times New Roman Tj" pitchFamily="18" charset="-52"/>
              </a:rPr>
              <a:t> </a:t>
            </a:r>
            <a:r>
              <a:rPr lang="ru-RU" sz="2800" dirty="0" err="1" smtClean="0">
                <a:latin typeface="Times New Roman Tj" pitchFamily="18" charset="-52"/>
              </a:rPr>
              <a:t>гузарониданд</a:t>
            </a:r>
            <a:r>
              <a:rPr lang="ru-RU" sz="2800" dirty="0" smtClean="0">
                <a:latin typeface="Times New Roman Tj" pitchFamily="18" charset="-52"/>
              </a:rPr>
              <a:t>, </a:t>
            </a:r>
            <a:r>
              <a:rPr lang="ru-RU" sz="2800" dirty="0" err="1" smtClean="0">
                <a:latin typeface="Times New Roman Tj" pitchFamily="18" charset="-52"/>
              </a:rPr>
              <a:t>ки</a:t>
            </a:r>
            <a:r>
              <a:rPr lang="ru-RU" sz="2800" dirty="0" smtClean="0">
                <a:latin typeface="Times New Roman Tj" pitchFamily="18" charset="-52"/>
              </a:rPr>
              <a:t> </a:t>
            </a:r>
            <a:r>
              <a:rPr lang="ru-RU" sz="2800" dirty="0" err="1" smtClean="0">
                <a:latin typeface="Times New Roman Tj" pitchFamily="18" charset="-52"/>
              </a:rPr>
              <a:t>натиљааш</a:t>
            </a:r>
            <a:r>
              <a:rPr lang="ru-RU" sz="2800" dirty="0" smtClean="0">
                <a:latin typeface="Times New Roman Tj" pitchFamily="18" charset="-52"/>
              </a:rPr>
              <a:t> </a:t>
            </a:r>
            <a:r>
              <a:rPr lang="ru-RU" sz="2800" dirty="0" err="1" smtClean="0">
                <a:latin typeface="Times New Roman Tj" pitchFamily="18" charset="-52"/>
              </a:rPr>
              <a:t>чунин</a:t>
            </a:r>
            <a:r>
              <a:rPr lang="ru-RU" sz="2800" dirty="0" smtClean="0">
                <a:latin typeface="Times New Roman Tj" pitchFamily="18" charset="-52"/>
              </a:rPr>
              <a:t> </a:t>
            </a:r>
            <a:r>
              <a:rPr lang="ru-RU" sz="2800" dirty="0" err="1" smtClean="0">
                <a:latin typeface="Times New Roman Tj" pitchFamily="18" charset="-52"/>
              </a:rPr>
              <a:t>аст</a:t>
            </a:r>
            <a:r>
              <a:rPr lang="tg-Cyrl-TJ" sz="2800" dirty="0" smtClean="0">
                <a:latin typeface="Times New Roman Tj" pitchFamily="18" charset="-52"/>
              </a:rPr>
              <a:t>. Аз ҷумла аз оғози соли таҳсил дар гуруҳҳои факултети кори </a:t>
            </a:r>
            <a:r>
              <a:rPr lang="tg-Cyrl-TJ" sz="2800" dirty="0" smtClean="0">
                <a:latin typeface="Times New Roman Tj" pitchFamily="18" charset="-52"/>
              </a:rPr>
              <a:t>табобатӣ</a:t>
            </a:r>
            <a:r>
              <a:rPr lang="tg-Cyrl-TJ" sz="2800" dirty="0" smtClean="0">
                <a:latin typeface="Times New Roman Tj" pitchFamily="18" charset="-52"/>
              </a:rPr>
              <a:t>, курсҳои 4- ум дар 14 гуруҳ санҷиши сифати таҳсил тариқи тестӣ гузаронида шуд, ки сифат дар он 62,1% - ро ташкил дод.</a:t>
            </a:r>
            <a:endParaRPr lang="ru-RU" sz="2800" dirty="0" smtClean="0">
              <a:latin typeface="Times New Roman Tj" pitchFamily="18" charset="-52"/>
            </a:endParaRPr>
          </a:p>
          <a:p>
            <a:pPr marL="109728" indent="0" algn="just">
              <a:buNone/>
            </a:pPr>
            <a:r>
              <a:rPr lang="tg-Cyrl-TJ" sz="2800" dirty="0" smtClean="0">
                <a:latin typeface="Times New Roman Tj" pitchFamily="18" charset="-52"/>
              </a:rPr>
              <a:t>	Аз фанни "Беморињои занона" дар 11 гурўњи хатмкунандагони ихтисоси кори момодоягї сифат 61,3% - ро ташкил дод. Аз фанни "Кори њамширагї дар педиатрия" дар 15 гурўњи хатмкунандагони  ихтисоси "Кори њамширагї" - 60,2%, аз фанни "Формакология</a:t>
            </a:r>
            <a:r>
              <a:rPr lang="tg-Cyrl-TJ" sz="2800" dirty="0" smtClean="0">
                <a:latin typeface="Times New Roman Tj" pitchFamily="18" charset="-52"/>
              </a:rPr>
              <a:t>"</a:t>
            </a:r>
            <a:endParaRPr lang="ru-RU" sz="2800" dirty="0" smtClean="0">
              <a:latin typeface="Times New Roman Tj" pitchFamily="18" charset="-52"/>
            </a:endParaRPr>
          </a:p>
          <a:p>
            <a:pPr marL="0" indent="0">
              <a:buNone/>
            </a:pPr>
            <a:endParaRPr lang="ru-RU" sz="2800" dirty="0"/>
          </a:p>
        </p:txBody>
      </p:sp>
    </p:spTree>
    <p:extLst>
      <p:ext uri="{BB962C8B-B14F-4D97-AF65-F5344CB8AC3E}">
        <p14:creationId xmlns:p14="http://schemas.microsoft.com/office/powerpoint/2010/main" val="583323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692696"/>
            <a:ext cx="8229600" cy="5314595"/>
          </a:xfrm>
        </p:spPr>
        <p:txBody>
          <a:bodyPr>
            <a:normAutofit/>
          </a:bodyPr>
          <a:lstStyle/>
          <a:p>
            <a:pPr marL="109728" indent="0" algn="just">
              <a:buNone/>
            </a:pPr>
            <a:r>
              <a:rPr lang="tg-Cyrl-TJ" sz="2800" dirty="0" smtClean="0">
                <a:latin typeface="Times New Roman Tj" pitchFamily="18" charset="-52"/>
              </a:rPr>
              <a:t>   Дар </a:t>
            </a:r>
            <a:r>
              <a:rPr lang="tg-Cyrl-TJ" sz="2800" dirty="0">
                <a:latin typeface="Times New Roman Tj" pitchFamily="18" charset="-52"/>
              </a:rPr>
              <a:t>14 гурўњи хатмкунандагони ихтисоси "Кори табобатї" – 50,6%, аз фанни "Анатомияи одам" дар 14 гурӯҳи факултети "Кори хамширагї" – 56,6%, аз фанни "Асосњои кори њамширагї" дар 13 гурӯҳи факултети "Кори хамширагї" – 64,2%, аз фанни "Кори њамширагї дар љарроњия" дар 10 гурӯҳи курси 3-и факултети "Кори хамширагї" – 58,6%, санљиши хаттӣ аз фанни Забони русї дар 8 гурӯҳи ихтисоси кори табобатї ва 8 гурӯҳи ихтисоси кори момодоягї дар курсњои 1-ум – 58,6% - ро ташкил додааст.</a:t>
            </a:r>
            <a:endParaRPr lang="ru-RU" dirty="0"/>
          </a:p>
        </p:txBody>
      </p:sp>
    </p:spTree>
    <p:extLst>
      <p:ext uri="{BB962C8B-B14F-4D97-AF65-F5344CB8AC3E}">
        <p14:creationId xmlns:p14="http://schemas.microsoft.com/office/powerpoint/2010/main" val="1180910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0" y="214290"/>
            <a:ext cx="9001156" cy="5793001"/>
          </a:xfrm>
        </p:spPr>
        <p:txBody>
          <a:bodyPr>
            <a:noAutofit/>
          </a:bodyPr>
          <a:lstStyle/>
          <a:p>
            <a:pPr>
              <a:buNone/>
            </a:pPr>
            <a:r>
              <a:rPr lang="ru-RU" sz="2200" b="1" dirty="0" smtClean="0">
                <a:latin typeface="Times New Roman Tj" pitchFamily="18" charset="-52"/>
              </a:rPr>
              <a:t>				КОРЊОИ  ТАРБИЯВЇ</a:t>
            </a:r>
            <a:endParaRPr lang="ru-RU" sz="2200" dirty="0" smtClean="0">
              <a:latin typeface="Times New Roman Tj" pitchFamily="18" charset="-52"/>
            </a:endParaRPr>
          </a:p>
          <a:p>
            <a:pPr marL="109728" indent="0" algn="just">
              <a:buNone/>
            </a:pPr>
            <a:r>
              <a:rPr lang="tg-Cyrl-TJ" sz="2200" dirty="0" smtClean="0">
                <a:latin typeface="Times New Roman Tj" pitchFamily="18" charset="-52"/>
              </a:rPr>
              <a:t>   </a:t>
            </a:r>
            <a:r>
              <a:rPr lang="tg-Cyrl-TJ" sz="2600" dirty="0" smtClean="0">
                <a:latin typeface="Times New Roman Tj" pitchFamily="18" charset="-52"/>
              </a:rPr>
              <a:t>Корҳои тарбиявӣ дар асоси </a:t>
            </a:r>
            <a:r>
              <a:rPr lang="tt-RU" sz="2600" dirty="0" smtClean="0">
                <a:latin typeface="Times New Roman Tj" pitchFamily="18" charset="-52"/>
              </a:rPr>
              <a:t>Консепсияи миллии тарбияи Ҷумҳурии Тоҷикистон, ќонуни Љумњурии Тољикистон «Дар бораи масъулияти падару модар дар таълиму тарбияи фарзанд», </a:t>
            </a:r>
            <a:r>
              <a:rPr lang="tg-Cyrl-TJ" sz="2600" dirty="0" smtClean="0">
                <a:latin typeface="Times New Roman Tj" pitchFamily="18" charset="-52"/>
              </a:rPr>
              <a:t>қонуни Ҷумҳурии Тоҷикистон “Дар бораи танзими анъана ва ҷашну маросим</a:t>
            </a:r>
            <a:r>
              <a:rPr lang="tg-Cyrl-TJ" sz="2600" b="1" i="1" dirty="0" smtClean="0">
                <a:latin typeface="Times New Roman Tj" pitchFamily="18" charset="-52"/>
              </a:rPr>
              <a:t> </a:t>
            </a:r>
            <a:r>
              <a:rPr lang="tg-Cyrl-TJ" sz="2600" dirty="0" smtClean="0">
                <a:latin typeface="Times New Roman Tj" pitchFamily="18" charset="-52"/>
              </a:rPr>
              <a:t>дар Ҷумҳурии Тоҷикистон”, қонуни Ҷумҳурии Тоҷикистон “Дар бораи ҷавонон ва сиёсати давлатии ҷавонон”, қонуни Ҷумҳурии Тоҷикистон “Дар бораи мубориза бар зидди тероризм”  ва дигар санадҳои меъёрӣ ҳуқуқӣ, ки вобаста ба тарбияи ҷаонон аз тарафи Ҳукумати Ҷумҳурии Тоҷикистон ва Вазорати маориф ва илми Ҷумҳурии Тоҷикистон тасдиқ карда шудаанд ба роҳ гузошта шудааст. </a:t>
            </a:r>
            <a:endParaRPr lang="ru-RU" sz="2600" dirty="0" smtClean="0">
              <a:latin typeface="Times New Roman Tj" pitchFamily="18" charset="-52"/>
            </a:endParaRPr>
          </a:p>
          <a:p>
            <a:pPr marL="109728" indent="0">
              <a:buNone/>
            </a:pPr>
            <a:r>
              <a:rPr lang="tg-Cyrl-TJ" sz="2600" dirty="0" smtClean="0">
                <a:latin typeface="Times New Roman Tj" pitchFamily="18" charset="-52"/>
              </a:rPr>
              <a:t>	</a:t>
            </a:r>
            <a:endParaRPr lang="ru-RU" sz="2600" dirty="0">
              <a:latin typeface="Times New Roman Tj" pitchFamily="18" charset="-52"/>
            </a:endParaRPr>
          </a:p>
        </p:txBody>
      </p:sp>
    </p:spTree>
    <p:extLst>
      <p:ext uri="{BB962C8B-B14F-4D97-AF65-F5344CB8AC3E}">
        <p14:creationId xmlns:p14="http://schemas.microsoft.com/office/powerpoint/2010/main" val="18748882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76672"/>
            <a:ext cx="8229600" cy="5530619"/>
          </a:xfrm>
        </p:spPr>
        <p:txBody>
          <a:bodyPr>
            <a:normAutofit fontScale="92500" lnSpcReduction="10000"/>
          </a:bodyPr>
          <a:lstStyle/>
          <a:p>
            <a:pPr marL="109728" indent="0" algn="just">
              <a:buNone/>
            </a:pPr>
            <a:r>
              <a:rPr lang="tg-Cyrl-TJ" sz="2800" dirty="0" smtClean="0">
                <a:latin typeface="Times New Roman Tj" pitchFamily="18" charset="-52"/>
              </a:rPr>
              <a:t>       Аз </a:t>
            </a:r>
            <a:r>
              <a:rPr lang="tg-Cyrl-TJ" sz="2800" dirty="0">
                <a:latin typeface="Times New Roman Tj" pitchFamily="18" charset="-52"/>
              </a:rPr>
              <a:t>оғози сол корҳои зерин дар ин самт ба анҷом расонида шудаанд: Чорабиниҳои тантанавӣ-тарбиявӣ, бахшида ба 25-умин  солгарди  таъсисёбии Артиши  миллї бо иштироки Ветеранњои Љанги Бузурги  Ватанї  ва интернатсионалистони  шањр, бахшида  ба  «Рўзи  Модар</a:t>
            </a:r>
            <a:r>
              <a:rPr lang="tg-Cyrl-TJ" sz="2800" dirty="0" smtClean="0">
                <a:latin typeface="Times New Roman Tj" pitchFamily="18" charset="-52"/>
              </a:rPr>
              <a:t>».</a:t>
            </a:r>
          </a:p>
          <a:p>
            <a:pPr marL="109728" indent="0" algn="just">
              <a:buNone/>
            </a:pPr>
            <a:r>
              <a:rPr lang="tg-Cyrl-TJ" sz="2800" dirty="0" smtClean="0">
                <a:latin typeface="Times New Roman Tj" pitchFamily="18" charset="-52"/>
              </a:rPr>
              <a:t>      Конференсияиҳои  </a:t>
            </a:r>
            <a:r>
              <a:rPr lang="tg-Cyrl-TJ" sz="2800" dirty="0">
                <a:latin typeface="Times New Roman Tj" pitchFamily="18" charset="-52"/>
              </a:rPr>
              <a:t>илми-назариявї «Об манбаи њаёт», “Пешгирии ВНМО”, озмун  бахшида  ба  «Солњои 2019-2021-солҳои рушди дењот, сайёњї ва њунарњои мардумӣ», конференсияи таълимӣ-назариявӣ, бахшида  ба  рўзи  24 -уми  март - рўзи умумиљањонии «Мубориза алайњи бемории сил» ташкил ва баргузор карда шуд. </a:t>
            </a:r>
            <a:endParaRPr lang="ru-RU" sz="2800" dirty="0">
              <a:latin typeface="Times New Roman Tj" pitchFamily="18" charset="-52"/>
            </a:endParaRPr>
          </a:p>
          <a:p>
            <a:pPr marL="109728" indent="0">
              <a:buNone/>
            </a:pP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484008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Autofit/>
          </a:bodyPr>
          <a:lstStyle/>
          <a:p>
            <a:pPr marL="109728" indent="0" algn="just">
              <a:buNone/>
            </a:pPr>
            <a:r>
              <a:rPr lang="tg-Cyrl-TJ" sz="2000" dirty="0" smtClean="0">
                <a:latin typeface="Times New Roman Tj" pitchFamily="18" charset="-52"/>
              </a:rPr>
              <a:t>	</a:t>
            </a:r>
            <a:r>
              <a:rPr lang="tg-Cyrl-TJ" sz="2400" dirty="0" smtClean="0">
                <a:latin typeface="Times New Roman Tj" pitchFamily="18" charset="-52"/>
              </a:rPr>
              <a:t>Аз </a:t>
            </a:r>
            <a:r>
              <a:rPr lang="tg-Cyrl-TJ" sz="2400" dirty="0" smtClean="0">
                <a:latin typeface="Times New Roman Tj" pitchFamily="18" charset="-52"/>
              </a:rPr>
              <a:t>оғози сол 6- дарси  намунавии тарбиявї  доир  ба мавзӯъҳои қонуни Ҷумҳурии Тоҷикистон «Доир ба масъулияти  падару  модар  дар  таълиму  тарбияи  фарзанд»,  “Терроризмро маҳкум мекунем”, “Қонуни Ҷумҳурии Тоҷикистон дар бораи танзими  анъана  ва љашну  маросимњо  дар  Љумњурии  Тољикистон”  аз  тарафи  устодон гузаронида шуданд. </a:t>
            </a:r>
            <a:endParaRPr lang="ru-RU" sz="2400" dirty="0" smtClean="0">
              <a:latin typeface="Times New Roman Tj" pitchFamily="18" charset="-52"/>
            </a:endParaRPr>
          </a:p>
          <a:p>
            <a:pPr marL="109728" indent="0" algn="just">
              <a:buNone/>
            </a:pPr>
            <a:r>
              <a:rPr lang="tg-Cyrl-TJ" sz="2400" dirty="0" smtClean="0">
                <a:latin typeface="Times New Roman Tj" pitchFamily="18" charset="-52"/>
              </a:rPr>
              <a:t>	Моњи  март  бахшида  ба  «Солњои 2019-2021- солҳои рушди дењот, сайёњї ва њунарњои мардумӣ», «Наврўзи  байналмилалї»,  «Рўзи Модар» аз тарафи омӯзгорон 8 маќола дар нашриёти даврӣ аз чоп баромаданд. Донишҷӯёни коллеҷ дар озмунҳои  шањрии  намоиши  либосњои  миллї,  иншои  бењтарин дар мавзӯи  «Љавонон   нерўи  созандаи  миллатанд» иштирок намуда, ҷойҳои сазоворро соҳиб гаштанд. </a:t>
            </a:r>
            <a:endParaRPr lang="ru-RU" sz="2400" dirty="0" smtClean="0">
              <a:latin typeface="Times New Roman Tj" pitchFamily="18" charset="-52"/>
            </a:endParaRPr>
          </a:p>
          <a:p>
            <a:pPr marL="0" indent="0">
              <a:buNone/>
            </a:pPr>
            <a:endParaRPr lang="ru-RU" sz="2000" dirty="0">
              <a:latin typeface="Times New Roman Tj" pitchFamily="18" charset="-52"/>
            </a:endParaRPr>
          </a:p>
        </p:txBody>
      </p:sp>
    </p:spTree>
    <p:extLst>
      <p:ext uri="{BB962C8B-B14F-4D97-AF65-F5344CB8AC3E}">
        <p14:creationId xmlns:p14="http://schemas.microsoft.com/office/powerpoint/2010/main" val="7676587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ctr">
              <a:buNone/>
            </a:pPr>
            <a:r>
              <a:rPr lang="tg-Cyrl-TJ" sz="4000" dirty="0" smtClean="0">
                <a:latin typeface="Times New Roman Tj" pitchFamily="18" charset="-52"/>
              </a:rPr>
              <a:t>Чорабиниҳои тарбиявӣ</a:t>
            </a:r>
            <a:endParaRPr lang="ru-RU" sz="4000" dirty="0">
              <a:latin typeface="Times New Roman Tj" pitchFamily="18" charset="-52"/>
            </a:endParaRPr>
          </a:p>
        </p:txBody>
      </p:sp>
      <p:pic>
        <p:nvPicPr>
          <p:cNvPr id="118785" name="Picture 1" descr="IMG_20190322_081445"/>
          <p:cNvPicPr>
            <a:picLocks noChangeAspect="1" noChangeArrowheads="1"/>
          </p:cNvPicPr>
          <p:nvPr/>
        </p:nvPicPr>
        <p:blipFill>
          <a:blip r:embed="rId2" cstate="print"/>
          <a:srcRect/>
          <a:stretch>
            <a:fillRect/>
          </a:stretch>
        </p:blipFill>
        <p:spPr bwMode="auto">
          <a:xfrm>
            <a:off x="0" y="3319265"/>
            <a:ext cx="5003771" cy="3538735"/>
          </a:xfrm>
          <a:prstGeom prst="rect">
            <a:avLst/>
          </a:prstGeom>
          <a:noFill/>
          <a:ln w="9525">
            <a:noFill/>
            <a:miter lim="800000"/>
            <a:headEnd/>
            <a:tailEnd/>
          </a:ln>
        </p:spPr>
      </p:pic>
      <p:sp>
        <p:nvSpPr>
          <p:cNvPr id="1187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18786" name="Picture 2" descr="IMG_20200330_115000"/>
          <p:cNvPicPr>
            <a:picLocks noChangeAspect="1" noChangeArrowheads="1"/>
          </p:cNvPicPr>
          <p:nvPr/>
        </p:nvPicPr>
        <p:blipFill>
          <a:blip r:embed="rId3" cstate="print"/>
          <a:srcRect b="22751"/>
          <a:stretch>
            <a:fillRect/>
          </a:stretch>
        </p:blipFill>
        <p:spPr bwMode="auto">
          <a:xfrm>
            <a:off x="5003771" y="1857364"/>
            <a:ext cx="4140229" cy="5092058"/>
          </a:xfrm>
          <a:prstGeom prst="rect">
            <a:avLst/>
          </a:prstGeom>
          <a:noFill/>
        </p:spPr>
      </p:pic>
    </p:spTree>
    <p:extLst>
      <p:ext uri="{BB962C8B-B14F-4D97-AF65-F5344CB8AC3E}">
        <p14:creationId xmlns:p14="http://schemas.microsoft.com/office/powerpoint/2010/main" val="4952566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214290"/>
            <a:ext cx="8229600" cy="6215106"/>
          </a:xfrm>
        </p:spPr>
        <p:txBody>
          <a:bodyPr>
            <a:normAutofit/>
          </a:bodyPr>
          <a:lstStyle/>
          <a:p>
            <a:pPr marL="109728" indent="0" algn="just">
              <a:buNone/>
            </a:pPr>
            <a:r>
              <a:rPr lang="tg-Cyrl-TJ" sz="2600" dirty="0" smtClean="0">
                <a:latin typeface="Times New Roman Tj" pitchFamily="18" charset="-52"/>
              </a:rPr>
              <a:t>   </a:t>
            </a:r>
            <a:r>
              <a:rPr lang="tg-Cyrl-TJ" sz="2600" dirty="0" smtClean="0">
                <a:latin typeface="Times New Roman Tj" pitchFamily="18" charset="-52"/>
              </a:rPr>
              <a:t>     Конференсияи </a:t>
            </a:r>
            <a:r>
              <a:rPr lang="tg-Cyrl-TJ" sz="2600" dirty="0" smtClean="0">
                <a:latin typeface="Times New Roman Tj" pitchFamily="18" charset="-52"/>
              </a:rPr>
              <a:t>илмї–назариявї «Эњёи њунарњои мардумї ва рушди зиндагии шоиста» дар байни омўзгорон ва донишљўён гузаронида шуд. </a:t>
            </a:r>
            <a:endParaRPr lang="ru-RU" sz="2600" dirty="0" smtClean="0">
              <a:latin typeface="Times New Roman Tj" pitchFamily="18" charset="-52"/>
            </a:endParaRPr>
          </a:p>
          <a:p>
            <a:pPr marL="109728" indent="0" algn="just">
              <a:buNone/>
            </a:pPr>
            <a:r>
              <a:rPr lang="tg-Cyrl-TJ" sz="2600" dirty="0" smtClean="0">
                <a:latin typeface="Times New Roman Tj" pitchFamily="18" charset="-52"/>
              </a:rPr>
              <a:t>	Санаи 19 марти соли 2020 в</a:t>
            </a:r>
            <a:r>
              <a:rPr lang="ru-RU" sz="2600" dirty="0" err="1" smtClean="0">
                <a:latin typeface="Times New Roman Tj" pitchFamily="18" charset="-52"/>
              </a:rPr>
              <a:t>охўри</a:t>
            </a:r>
            <a:r>
              <a:rPr lang="ru-RU" sz="2600" dirty="0" smtClean="0">
                <a:latin typeface="Times New Roman Tj" pitchFamily="18" charset="-52"/>
              </a:rPr>
              <a:t> </a:t>
            </a:r>
            <a:r>
              <a:rPr lang="ru-RU" sz="2600" dirty="0" err="1" smtClean="0">
                <a:latin typeface="Times New Roman Tj" pitchFamily="18" charset="-52"/>
              </a:rPr>
              <a:t>бо</a:t>
            </a:r>
            <a:r>
              <a:rPr lang="ru-RU" sz="2600" dirty="0" smtClean="0">
                <a:latin typeface="Times New Roman Tj" pitchFamily="18" charset="-52"/>
              </a:rPr>
              <a:t> </a:t>
            </a:r>
            <a:r>
              <a:rPr lang="ru-RU" sz="2600" dirty="0" err="1" smtClean="0">
                <a:latin typeface="Times New Roman Tj" pitchFamily="18" charset="-52"/>
              </a:rPr>
              <a:t>намояндагони</a:t>
            </a:r>
            <a:r>
              <a:rPr lang="ru-RU" sz="2600" dirty="0" smtClean="0">
                <a:latin typeface="Times New Roman Tj" pitchFamily="18" charset="-52"/>
              </a:rPr>
              <a:t> </a:t>
            </a:r>
            <a:r>
              <a:rPr lang="ru-RU" sz="2600" dirty="0" err="1" smtClean="0">
                <a:latin typeface="Times New Roman Tj" pitchFamily="18" charset="-52"/>
              </a:rPr>
              <a:t>прокуратураи</a:t>
            </a:r>
            <a:r>
              <a:rPr lang="ru-RU" sz="2600" dirty="0" smtClean="0">
                <a:latin typeface="Times New Roman Tj" pitchFamily="18" charset="-52"/>
              </a:rPr>
              <a:t> </a:t>
            </a:r>
            <a:r>
              <a:rPr lang="ru-RU" sz="2600" dirty="0" err="1" smtClean="0">
                <a:latin typeface="Times New Roman Tj" pitchFamily="18" charset="-52"/>
              </a:rPr>
              <a:t>шањри</a:t>
            </a:r>
            <a:r>
              <a:rPr lang="ru-RU" sz="2600" dirty="0" smtClean="0">
                <a:latin typeface="Times New Roman Tj" pitchFamily="18" charset="-52"/>
              </a:rPr>
              <a:t> </a:t>
            </a:r>
            <a:r>
              <a:rPr lang="ru-RU" sz="2600" dirty="0" err="1" smtClean="0">
                <a:latin typeface="Times New Roman Tj" pitchFamily="18" charset="-52"/>
              </a:rPr>
              <a:t>Кўлоб</a:t>
            </a:r>
            <a:r>
              <a:rPr lang="ru-RU" sz="2600" dirty="0" smtClean="0">
                <a:latin typeface="Times New Roman Tj" pitchFamily="18" charset="-52"/>
              </a:rPr>
              <a:t> </a:t>
            </a:r>
            <a:r>
              <a:rPr lang="tg-Cyrl-TJ" sz="2600" dirty="0" smtClean="0">
                <a:latin typeface="Times New Roman Tj" pitchFamily="18" charset="-52"/>
              </a:rPr>
              <a:t>оиди омӯзиши </a:t>
            </a:r>
            <a:r>
              <a:rPr lang="ru-RU" sz="2600" dirty="0" err="1" smtClean="0">
                <a:latin typeface="Times New Roman Tj" pitchFamily="18" charset="-52"/>
              </a:rPr>
              <a:t>Паёми</a:t>
            </a:r>
            <a:r>
              <a:rPr lang="ru-RU" sz="2600" dirty="0" smtClean="0">
                <a:latin typeface="Times New Roman Tj" pitchFamily="18" charset="-52"/>
              </a:rPr>
              <a:t> </a:t>
            </a:r>
            <a:r>
              <a:rPr lang="ru-RU" sz="2600" dirty="0" err="1" smtClean="0">
                <a:latin typeface="Times New Roman Tj" pitchFamily="18" charset="-52"/>
              </a:rPr>
              <a:t>Асосгузори</a:t>
            </a:r>
            <a:r>
              <a:rPr lang="ru-RU" sz="2600" dirty="0" smtClean="0">
                <a:latin typeface="Times New Roman Tj" pitchFamily="18" charset="-52"/>
              </a:rPr>
              <a:t> </a:t>
            </a:r>
            <a:r>
              <a:rPr lang="ru-RU" sz="2600" dirty="0" err="1" smtClean="0">
                <a:latin typeface="Times New Roman Tj" pitchFamily="18" charset="-52"/>
              </a:rPr>
              <a:t>сулњу</a:t>
            </a:r>
            <a:r>
              <a:rPr lang="ru-RU" sz="2600" dirty="0" smtClean="0">
                <a:latin typeface="Times New Roman Tj" pitchFamily="18" charset="-52"/>
              </a:rPr>
              <a:t> </a:t>
            </a:r>
            <a:r>
              <a:rPr lang="ru-RU" sz="2600" dirty="0" err="1" smtClean="0">
                <a:latin typeface="Times New Roman Tj" pitchFamily="18" charset="-52"/>
              </a:rPr>
              <a:t>вањдати</a:t>
            </a:r>
            <a:r>
              <a:rPr lang="ru-RU" sz="2600" dirty="0" smtClean="0">
                <a:latin typeface="Times New Roman Tj" pitchFamily="18" charset="-52"/>
              </a:rPr>
              <a:t> </a:t>
            </a:r>
            <a:r>
              <a:rPr lang="ru-RU" sz="2600" dirty="0" err="1" smtClean="0">
                <a:latin typeface="Times New Roman Tj" pitchFamily="18" charset="-52"/>
              </a:rPr>
              <a:t>миллї</a:t>
            </a:r>
            <a:r>
              <a:rPr lang="tg-Cyrl-TJ" sz="2600" dirty="0" smtClean="0">
                <a:latin typeface="Times New Roman Tj" pitchFamily="18" charset="-52"/>
              </a:rPr>
              <a:t>,</a:t>
            </a:r>
            <a:r>
              <a:rPr lang="ru-RU" sz="2600" dirty="0" smtClean="0">
                <a:latin typeface="Times New Roman Tj" pitchFamily="18" charset="-52"/>
              </a:rPr>
              <a:t> </a:t>
            </a:r>
            <a:r>
              <a:rPr lang="ru-RU" sz="2600" dirty="0" err="1" smtClean="0">
                <a:latin typeface="Times New Roman Tj" pitchFamily="18" charset="-52"/>
              </a:rPr>
              <a:t>Пешвои</a:t>
            </a:r>
            <a:r>
              <a:rPr lang="ru-RU" sz="2600" dirty="0" smtClean="0">
                <a:latin typeface="Times New Roman Tj" pitchFamily="18" charset="-52"/>
              </a:rPr>
              <a:t> </a:t>
            </a:r>
            <a:r>
              <a:rPr lang="ru-RU" sz="2600" dirty="0" err="1" smtClean="0">
                <a:latin typeface="Times New Roman Tj" pitchFamily="18" charset="-52"/>
              </a:rPr>
              <a:t>миллат</a:t>
            </a:r>
            <a:r>
              <a:rPr lang="ru-RU" sz="2600" dirty="0" smtClean="0">
                <a:latin typeface="Times New Roman Tj" pitchFamily="18" charset="-52"/>
              </a:rPr>
              <a:t> </a:t>
            </a:r>
            <a:r>
              <a:rPr lang="ru-RU" sz="2600" dirty="0" err="1" smtClean="0">
                <a:latin typeface="Times New Roman Tj" pitchFamily="18" charset="-52"/>
              </a:rPr>
              <a:t>Президенти</a:t>
            </a:r>
            <a:r>
              <a:rPr lang="ru-RU" sz="2600" dirty="0" smtClean="0">
                <a:latin typeface="Times New Roman Tj" pitchFamily="18" charset="-52"/>
              </a:rPr>
              <a:t> </a:t>
            </a:r>
            <a:r>
              <a:rPr lang="ru-RU" sz="2600" dirty="0" err="1" smtClean="0">
                <a:latin typeface="Times New Roman Tj" pitchFamily="18" charset="-52"/>
              </a:rPr>
              <a:t>Љумњурии</a:t>
            </a:r>
            <a:r>
              <a:rPr lang="ru-RU" sz="2600" dirty="0" smtClean="0">
                <a:latin typeface="Times New Roman Tj" pitchFamily="18" charset="-52"/>
              </a:rPr>
              <a:t> </a:t>
            </a:r>
            <a:r>
              <a:rPr lang="ru-RU" sz="2600" dirty="0" err="1" smtClean="0">
                <a:latin typeface="Times New Roman Tj" pitchFamily="18" charset="-52"/>
              </a:rPr>
              <a:t>Тољикистон</a:t>
            </a:r>
            <a:r>
              <a:rPr lang="ru-RU" sz="2600" dirty="0" smtClean="0">
                <a:latin typeface="Times New Roman Tj" pitchFamily="18" charset="-52"/>
              </a:rPr>
              <a:t> </a:t>
            </a:r>
            <a:r>
              <a:rPr lang="ru-RU" sz="2600" dirty="0" err="1" smtClean="0">
                <a:latin typeface="Times New Roman Tj" pitchFamily="18" charset="-52"/>
              </a:rPr>
              <a:t>муњтарам</a:t>
            </a:r>
            <a:r>
              <a:rPr lang="ru-RU" sz="2600" dirty="0" smtClean="0">
                <a:latin typeface="Times New Roman Tj" pitchFamily="18" charset="-52"/>
              </a:rPr>
              <a:t> </a:t>
            </a:r>
            <a:r>
              <a:rPr lang="ru-RU" sz="2600" dirty="0" err="1" smtClean="0">
                <a:latin typeface="Times New Roman Tj" pitchFamily="18" charset="-52"/>
              </a:rPr>
              <a:t>Эмомалї</a:t>
            </a:r>
            <a:r>
              <a:rPr lang="ru-RU" sz="2600" dirty="0" smtClean="0">
                <a:latin typeface="Times New Roman Tj" pitchFamily="18" charset="-52"/>
              </a:rPr>
              <a:t> </a:t>
            </a:r>
            <a:r>
              <a:rPr lang="ru-RU" sz="2600" dirty="0" err="1" smtClean="0">
                <a:latin typeface="Times New Roman Tj" pitchFamily="18" charset="-52"/>
              </a:rPr>
              <a:t>Рањмон</a:t>
            </a:r>
            <a:r>
              <a:rPr lang="ru-RU" sz="2600" dirty="0" smtClean="0">
                <a:latin typeface="Times New Roman Tj" pitchFamily="18" charset="-52"/>
              </a:rPr>
              <a:t> </a:t>
            </a:r>
            <a:r>
              <a:rPr lang="tg-Cyrl-TJ" sz="2600" dirty="0" smtClean="0">
                <a:latin typeface="Times New Roman Tj" pitchFamily="18" charset="-52"/>
              </a:rPr>
              <a:t>баргузор гардид</a:t>
            </a:r>
            <a:r>
              <a:rPr lang="ru-RU" sz="2600" dirty="0" smtClean="0">
                <a:latin typeface="Times New Roman Tj" pitchFamily="18" charset="-52"/>
              </a:rPr>
              <a:t>. </a:t>
            </a:r>
          </a:p>
          <a:p>
            <a:pPr marL="109728" indent="0" algn="just">
              <a:buNone/>
            </a:pPr>
            <a:r>
              <a:rPr lang="tg-Cyrl-TJ" sz="2600" dirty="0" smtClean="0">
                <a:latin typeface="Times New Roman Tj" pitchFamily="18" charset="-52"/>
              </a:rPr>
              <a:t>	Санаи 5 ноябри  дар  толори муассиса Конференсияи илми – сиёсї дар мавзўи  “Конститутсия бахтномаи миллат” бахшида ба 26 солагии Конститутсияи  Љумњурии  Тољикистон аз тарафи омӯзгорони кафедраи  фаннњои  “Гуманитарї” баргузор  гардид.</a:t>
            </a:r>
            <a:endParaRPr lang="ru-RU" sz="2600" dirty="0" smtClean="0">
              <a:latin typeface="Times New Roman Tj" pitchFamily="18" charset="-52"/>
            </a:endParaRPr>
          </a:p>
          <a:p>
            <a:endParaRPr lang="ru-RU" dirty="0"/>
          </a:p>
        </p:txBody>
      </p:sp>
    </p:spTree>
    <p:extLst>
      <p:ext uri="{BB962C8B-B14F-4D97-AF65-F5344CB8AC3E}">
        <p14:creationId xmlns:p14="http://schemas.microsoft.com/office/powerpoint/2010/main" val="4182774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229600" cy="5649491"/>
          </a:xfrm>
        </p:spPr>
        <p:txBody>
          <a:bodyPr>
            <a:normAutofit/>
          </a:bodyPr>
          <a:lstStyle/>
          <a:p>
            <a:pPr marL="0" indent="0" algn="ctr">
              <a:buNone/>
            </a:pPr>
            <a:r>
              <a:rPr lang="tg-Cyrl-TJ" sz="3600" dirty="0">
                <a:latin typeface="Times New Roman Tj" pitchFamily="18" charset="-52"/>
              </a:rPr>
              <a:t>Чорабиниҳои тарбиявӣ</a:t>
            </a:r>
            <a:endParaRPr lang="ru-RU" sz="3600" dirty="0">
              <a:latin typeface="Times New Roman Tj" pitchFamily="18" charset="-52"/>
            </a:endParaRPr>
          </a:p>
          <a:p>
            <a:pPr marL="0" indent="0">
              <a:buNone/>
            </a:pPr>
            <a:endParaRPr lang="ru-RU" dirty="0"/>
          </a:p>
        </p:txBody>
      </p:sp>
      <p:pic>
        <p:nvPicPr>
          <p:cNvPr id="116737" name="Picture 1" descr="чорабинии рузи Президент2"/>
          <p:cNvPicPr>
            <a:picLocks noChangeAspect="1" noChangeArrowheads="1"/>
          </p:cNvPicPr>
          <p:nvPr/>
        </p:nvPicPr>
        <p:blipFill>
          <a:blip r:embed="rId2" cstate="print"/>
          <a:srcRect/>
          <a:stretch>
            <a:fillRect/>
          </a:stretch>
        </p:blipFill>
        <p:spPr bwMode="auto">
          <a:xfrm>
            <a:off x="51571" y="1412776"/>
            <a:ext cx="9092429" cy="5457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06257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144000" cy="6858000"/>
          </a:xfrm>
        </p:spPr>
        <p:txBody>
          <a:bodyPr>
            <a:noAutofit/>
          </a:bodyPr>
          <a:lstStyle/>
          <a:p>
            <a:pPr marL="0" indent="0" algn="just">
              <a:buNone/>
            </a:pPr>
            <a:r>
              <a:rPr lang="tg-Cyrl-TJ" sz="2000" dirty="0" smtClean="0">
                <a:latin typeface="Times New Roman Tj" pitchFamily="18" charset="-52"/>
              </a:rPr>
              <a:t>     </a:t>
            </a:r>
            <a:r>
              <a:rPr lang="tg-Cyrl-TJ" sz="2400" dirty="0" smtClean="0">
                <a:latin typeface="Times New Roman Tj" pitchFamily="18" charset="-52"/>
              </a:rPr>
              <a:t>Санаи 16 ноябри соли 2020 дар толори маҷлисгоҳи Коллеҷ конференсияи таълимии доир ба мавзўи  “Пешвои тољикони  љањон”, бахшида ба Рўзи Президент аз тарафи кафедраи фанњои “Гуманитарї” баргузор гардид. Дар конференсия маърӯзаҳо аз тарафи омӯзгорон ва донишҷӯён доир ба мавзӯъҳои “Иљлосияи таќдирсоз”, “Президенти ман”, “Пешвои тољикони Љањон”, “Дастовардњои соњаи тандурустї дар даврони истиқлолияти давлатӣ шунида шуданд. </a:t>
            </a:r>
            <a:endParaRPr lang="ru-RU" sz="2400" dirty="0" smtClean="0">
              <a:latin typeface="Times New Roman Tj" pitchFamily="18" charset="-52"/>
            </a:endParaRPr>
          </a:p>
          <a:p>
            <a:pPr marL="0" indent="0" algn="just">
              <a:buNone/>
            </a:pPr>
            <a:endParaRPr lang="ru-RU" sz="2000" dirty="0">
              <a:latin typeface="Times New Roman Tj" pitchFamily="18" charset="-52"/>
            </a:endParaRPr>
          </a:p>
        </p:txBody>
      </p:sp>
      <p:pic>
        <p:nvPicPr>
          <p:cNvPr id="115713" name="Picture 1" descr="рузи президент5"/>
          <p:cNvPicPr>
            <a:picLocks noChangeAspect="1" noChangeArrowheads="1"/>
          </p:cNvPicPr>
          <p:nvPr/>
        </p:nvPicPr>
        <p:blipFill>
          <a:blip r:embed="rId2" cstate="print"/>
          <a:srcRect/>
          <a:stretch>
            <a:fillRect/>
          </a:stretch>
        </p:blipFill>
        <p:spPr bwMode="auto">
          <a:xfrm>
            <a:off x="827584" y="3284984"/>
            <a:ext cx="8100392" cy="3573016"/>
          </a:xfrm>
          <a:prstGeom prst="rect">
            <a:avLst/>
          </a:prstGeom>
          <a:noFill/>
          <a:ln w="9525">
            <a:noFill/>
            <a:miter lim="800000"/>
            <a:headEnd/>
            <a:tailEnd/>
          </a:ln>
        </p:spPr>
      </p:pic>
    </p:spTree>
    <p:extLst>
      <p:ext uri="{BB962C8B-B14F-4D97-AF65-F5344CB8AC3E}">
        <p14:creationId xmlns:p14="http://schemas.microsoft.com/office/powerpoint/2010/main" val="953613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88640"/>
            <a:ext cx="8964488" cy="6669360"/>
          </a:xfrm>
        </p:spPr>
        <p:txBody>
          <a:bodyPr/>
          <a:lstStyle/>
          <a:p>
            <a:pPr marL="0" indent="0" algn="just">
              <a:spcBef>
                <a:spcPts val="0"/>
              </a:spcBef>
              <a:buNone/>
            </a:pPr>
            <a:r>
              <a:rPr lang="tg-Cyrl-TJ" sz="2400" dirty="0" smtClean="0">
                <a:latin typeface="Times New Roman Tj" pitchFamily="18" charset="-52"/>
              </a:rPr>
              <a:t>      Дар </a:t>
            </a:r>
            <a:r>
              <a:rPr lang="tg-Cyrl-TJ" sz="2400" dirty="0">
                <a:latin typeface="Times New Roman Tj" pitchFamily="18" charset="-52"/>
              </a:rPr>
              <a:t>К</a:t>
            </a:r>
            <a:r>
              <a:rPr lang="tg-Cyrl-TJ" sz="2400" dirty="0" smtClean="0">
                <a:latin typeface="Times New Roman Tj" pitchFamily="18" charset="-52"/>
              </a:rPr>
              <a:t>оллељ </a:t>
            </a:r>
            <a:r>
              <a:rPr lang="tg-Cyrl-TJ" sz="2400" dirty="0">
                <a:latin typeface="Times New Roman Tj" pitchFamily="18" charset="-52"/>
              </a:rPr>
              <a:t>осорхонаи </a:t>
            </a:r>
            <a:r>
              <a:rPr lang="tg-Cyrl-TJ" sz="2400" dirty="0" smtClean="0">
                <a:latin typeface="Times New Roman Tj" pitchFamily="18" charset="-52"/>
              </a:rPr>
              <a:t>д.и.т., профессор </a:t>
            </a:r>
            <a:r>
              <a:rPr lang="tg-Cyrl-TJ" sz="2400" dirty="0">
                <a:latin typeface="Times New Roman Tj" pitchFamily="18" charset="-52"/>
              </a:rPr>
              <a:t>Рањмонзода </a:t>
            </a:r>
            <a:r>
              <a:rPr lang="tg-Cyrl-TJ" sz="2400" dirty="0" smtClean="0">
                <a:latin typeface="Times New Roman Tj" pitchFamily="18" charset="-52"/>
              </a:rPr>
              <a:t>Р.А. ва кабинети таълимии фанни асабшиносӣ ташкил </a:t>
            </a:r>
            <a:r>
              <a:rPr lang="tg-Cyrl-TJ" sz="2400" dirty="0">
                <a:latin typeface="Times New Roman Tj" pitchFamily="18" charset="-52"/>
              </a:rPr>
              <a:t>карда шуда, бо адабиёти таълимӣ, аёниятҳо ва </a:t>
            </a:r>
            <a:r>
              <a:rPr lang="tg-Cyrl-TJ" sz="2400" dirty="0" smtClean="0">
                <a:latin typeface="Times New Roman Tj" pitchFamily="18" charset="-52"/>
              </a:rPr>
              <a:t>тахтаи </a:t>
            </a:r>
            <a:r>
              <a:rPr lang="tg-Cyrl-TJ" sz="2400" dirty="0">
                <a:latin typeface="Times New Roman Tj" pitchFamily="18" charset="-52"/>
              </a:rPr>
              <a:t>электронӣ муљањњаз гардонида </a:t>
            </a:r>
            <a:r>
              <a:rPr lang="tg-Cyrl-TJ" sz="2400" dirty="0" smtClean="0">
                <a:latin typeface="Times New Roman Tj" pitchFamily="18" charset="-52"/>
              </a:rPr>
              <a:t>шуд.</a:t>
            </a:r>
          </a:p>
          <a:p>
            <a:endParaRPr lang="ru-RU" sz="2800" dirty="0">
              <a:latin typeface="Times New Roman Tj" pitchFamily="18" charset="-52"/>
            </a:endParaRPr>
          </a:p>
          <a:p>
            <a:pPr marL="0" indent="0" algn="just">
              <a:buNone/>
            </a:pPr>
            <a:endParaRPr lang="tt-RU" sz="4000" dirty="0">
              <a:latin typeface="Times New Roman Tj" pitchFamily="18" charset="-52"/>
            </a:endParaRPr>
          </a:p>
          <a:p>
            <a:pPr marL="0" indent="0">
              <a:buNone/>
            </a:pPr>
            <a:endParaRPr lang="ru-RU" dirty="0">
              <a:latin typeface="Times New Roman Tj" pitchFamily="18" charset="-52"/>
            </a:endParaRPr>
          </a:p>
          <a:p>
            <a:endParaRPr lang="ru-RU" dirty="0"/>
          </a:p>
        </p:txBody>
      </p:sp>
      <p:pic>
        <p:nvPicPr>
          <p:cNvPr id="4" name="Рисунок 8" descr="Описание: C:\Documents and Settings\User\Рабочий стол\осорхона5.jpg"/>
          <p:cNvPicPr>
            <a:picLocks noChangeAspect="1" noChangeArrowheads="1"/>
          </p:cNvPicPr>
          <p:nvPr/>
        </p:nvPicPr>
        <p:blipFill>
          <a:blip r:embed="rId2"/>
          <a:srcRect/>
          <a:stretch>
            <a:fillRect/>
          </a:stretch>
        </p:blipFill>
        <p:spPr bwMode="auto">
          <a:xfrm>
            <a:off x="0" y="1700808"/>
            <a:ext cx="9088432" cy="5157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51861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500042"/>
            <a:ext cx="8496944" cy="6241326"/>
          </a:xfrm>
        </p:spPr>
        <p:txBody>
          <a:bodyPr>
            <a:normAutofit/>
          </a:bodyPr>
          <a:lstStyle/>
          <a:p>
            <a:pPr marL="0" indent="0" algn="just">
              <a:buNone/>
            </a:pPr>
            <a:r>
              <a:rPr lang="tg-Cyrl-TJ" sz="2400" dirty="0" smtClean="0">
                <a:latin typeface="Times New Roman Tj" pitchFamily="18" charset="-52"/>
              </a:rPr>
              <a:t>     Санаи 24 – уми ноябр дар сањни Коллеҷ Парчами  давлатии  Љумњурии  Тољикистон дар баландии 12 метр дар ҳаҷми 4х2м насб карда шуд.  Дар Маросими кўшодашавии Парчами давлатии  Љумњурии  Тољикистон, муовини  раиси шањри Кўлоб Одилзода Д.Р., раиси Њизби халќии демократии Тољикистон дар шањри Кўлоб  Шарифзода  Гулрухсор ва намоядагони васоити ахбори  омма ва дигар мењмонону собиќадорон иштирок ва суханронӣ намуданд. Ҳамчунин ҳамон рӯз дар Коллеҷ Конференсияи таълимӣ доир ба мавзўи  “Парчамат бодо парафшон, Тољикистони азиз!” дар сатҳи баланд ташкилу баргузор гардид.</a:t>
            </a:r>
            <a:endParaRPr lang="ru-RU" sz="2400" dirty="0" smtClean="0">
              <a:latin typeface="Times New Roman Tj" pitchFamily="18" charset="-52"/>
            </a:endParaRPr>
          </a:p>
          <a:p>
            <a:pPr marL="0" indent="0">
              <a:buNone/>
            </a:pPr>
            <a:endParaRPr lang="ru-RU" dirty="0"/>
          </a:p>
          <a:p>
            <a:pPr marL="0" indent="0">
              <a:buNone/>
            </a:pPr>
            <a:endParaRPr lang="ru-RU" dirty="0"/>
          </a:p>
        </p:txBody>
      </p:sp>
    </p:spTree>
    <p:extLst>
      <p:ext uri="{BB962C8B-B14F-4D97-AF65-F5344CB8AC3E}">
        <p14:creationId xmlns:p14="http://schemas.microsoft.com/office/powerpoint/2010/main" val="26550979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idx="1"/>
          </p:nvPr>
        </p:nvSpPr>
        <p:spPr>
          <a:xfrm>
            <a:off x="429387" y="116632"/>
            <a:ext cx="8229600" cy="5721350"/>
          </a:xfrm>
        </p:spPr>
        <p:txBody>
          <a:bodyPr/>
          <a:lstStyle/>
          <a:p>
            <a:pPr marL="0" indent="0" algn="ctr">
              <a:buNone/>
            </a:pPr>
            <a:r>
              <a:rPr lang="tg-Cyrl-TJ" sz="2800" dirty="0" smtClean="0">
                <a:latin typeface="Times New Roman Tj" pitchFamily="18" charset="-52"/>
              </a:rPr>
              <a:t>Конференсияи “Парчамат </a:t>
            </a:r>
            <a:r>
              <a:rPr lang="tg-Cyrl-TJ" sz="2800" dirty="0">
                <a:latin typeface="Times New Roman Tj" pitchFamily="18" charset="-52"/>
              </a:rPr>
              <a:t>бодо парафшон, Тољикистони азиз</a:t>
            </a:r>
            <a:r>
              <a:rPr lang="tg-Cyrl-TJ" sz="2800" dirty="0" smtClean="0">
                <a:latin typeface="Times New Roman Tj" pitchFamily="18" charset="-52"/>
              </a:rPr>
              <a:t>!” 24.11.2020с.</a:t>
            </a:r>
            <a:endParaRPr lang="ru-RU" dirty="0"/>
          </a:p>
        </p:txBody>
      </p:sp>
      <p:pic>
        <p:nvPicPr>
          <p:cNvPr id="4" name="Picture 2" descr="D:\Документы НОУТБУКА\Мои документы\ТАЪЛИМ КУЛОБ\суратхо сохтмон коллеч\сурато\сурати бино\чашни парчам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 y="1196752"/>
            <a:ext cx="9252520" cy="5661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81832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88640"/>
            <a:ext cx="9144000" cy="6669360"/>
          </a:xfrm>
        </p:spPr>
        <p:txBody>
          <a:bodyPr>
            <a:normAutofit/>
          </a:bodyPr>
          <a:lstStyle/>
          <a:p>
            <a:pPr marL="109728" indent="0" algn="ctr">
              <a:buNone/>
            </a:pPr>
            <a:r>
              <a:rPr lang="tg-Cyrl-TJ" sz="2800" dirty="0" smtClean="0">
                <a:latin typeface="Times New Roman Tj" pitchFamily="18" charset="-52"/>
              </a:rPr>
              <a:t>Чорабинии насби Парчами  </a:t>
            </a:r>
            <a:r>
              <a:rPr lang="tg-Cyrl-TJ" sz="2800" dirty="0">
                <a:latin typeface="Times New Roman Tj" pitchFamily="18" charset="-52"/>
              </a:rPr>
              <a:t>давлатии  Љумњурии  Тољикистон </a:t>
            </a:r>
            <a:r>
              <a:rPr lang="tg-Cyrl-TJ" sz="2800" dirty="0" smtClean="0">
                <a:latin typeface="Times New Roman Tj" pitchFamily="18" charset="-52"/>
              </a:rPr>
              <a:t>дар саҳни Коллеҷ 24.11.2020с.</a:t>
            </a:r>
            <a:endParaRPr lang="ru-RU" dirty="0"/>
          </a:p>
        </p:txBody>
      </p:sp>
      <p:pic>
        <p:nvPicPr>
          <p:cNvPr id="112641" name="Picture 1" descr="чашни парчам6"/>
          <p:cNvPicPr>
            <a:picLocks noChangeAspect="1" noChangeArrowheads="1"/>
          </p:cNvPicPr>
          <p:nvPr/>
        </p:nvPicPr>
        <p:blipFill>
          <a:blip r:embed="rId2" cstate="print"/>
          <a:srcRect/>
          <a:stretch>
            <a:fillRect/>
          </a:stretch>
        </p:blipFill>
        <p:spPr bwMode="auto">
          <a:xfrm>
            <a:off x="-24271" y="1268759"/>
            <a:ext cx="9168271" cy="5573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56730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548680"/>
            <a:ext cx="8229600" cy="5458611"/>
          </a:xfrm>
        </p:spPr>
        <p:txBody>
          <a:bodyPr>
            <a:normAutofit/>
          </a:bodyPr>
          <a:lstStyle/>
          <a:p>
            <a:pPr marL="109728" indent="0" algn="just">
              <a:buNone/>
            </a:pPr>
            <a:r>
              <a:rPr lang="tg-Cyrl-TJ" sz="2800" dirty="0" smtClean="0">
                <a:latin typeface="Times New Roman Tj" pitchFamily="18" charset="-52"/>
              </a:rPr>
              <a:t>      Санаи 1-уми декабр дар Коллеҷ аз тарафи омӯзгорони кафедраи кори ҳамширагӣ, бахшида ба Рӯзи байналмилалии мубориза алайҳи бемории ВНМО/АҒНМ бо иштироки устодону донишљўён ташкилу баргузор карда шуд. Дар кори конференсия Љумаев Шамсиддин мутахассиси Муассисаи давлатии маркази пешгирї ва мубориза бар зидди бемории ВНМО дар минтаќаи Кўлоб суханрони намуда, оид ба роњњои сироятёбї, пешгирї ва пањншавии бемории ВНМО тавсияњои мушаххас доданд.</a:t>
            </a:r>
            <a:endParaRPr lang="ru-RU" sz="2800" dirty="0" smtClean="0">
              <a:latin typeface="Times New Roman Tj" pitchFamily="18" charset="-52"/>
            </a:endParaRPr>
          </a:p>
          <a:p>
            <a:r>
              <a:rPr lang="tg-Cyrl-TJ" b="1" dirty="0" smtClean="0"/>
              <a:t> </a:t>
            </a:r>
            <a:endParaRPr lang="ru-RU" dirty="0" smtClean="0"/>
          </a:p>
          <a:p>
            <a:pPr marL="109728" indent="0">
              <a:buNone/>
            </a:pPr>
            <a:endParaRPr lang="ru-RU" dirty="0"/>
          </a:p>
        </p:txBody>
      </p:sp>
    </p:spTree>
    <p:extLst>
      <p:ext uri="{BB962C8B-B14F-4D97-AF65-F5344CB8AC3E}">
        <p14:creationId xmlns:p14="http://schemas.microsoft.com/office/powerpoint/2010/main" val="16294806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214290"/>
            <a:ext cx="8229600" cy="6357982"/>
          </a:xfrm>
        </p:spPr>
        <p:txBody>
          <a:bodyPr>
            <a:noAutofit/>
          </a:bodyPr>
          <a:lstStyle/>
          <a:p>
            <a:pPr>
              <a:buNone/>
            </a:pPr>
            <a:r>
              <a:rPr lang="tg-Cyrl-TJ" sz="2400" b="1" dirty="0" smtClean="0">
                <a:latin typeface="Times New Roman Tj" pitchFamily="18" charset="-52"/>
              </a:rPr>
              <a:t>  			ЧОРАБИНИҲОИ  ВАРЗИШЇ</a:t>
            </a:r>
            <a:endParaRPr lang="ru-RU" sz="2400" dirty="0" smtClean="0">
              <a:latin typeface="Times New Roman Tj" pitchFamily="18" charset="-52"/>
            </a:endParaRPr>
          </a:p>
          <a:p>
            <a:pPr marL="109728" indent="0" algn="just">
              <a:buNone/>
            </a:pPr>
            <a:r>
              <a:rPr lang="tg-Cyrl-TJ" sz="2400" dirty="0" smtClean="0">
                <a:latin typeface="Times New Roman Tj" pitchFamily="18" charset="-52"/>
              </a:rPr>
              <a:t>	Коллељи тиббї дорои майдони варзишї ва толори варзишии замонавї мебошад, ки имкон медиҳад дар он машғулиятҳои тарбияи ҷисмонӣ ва мусобиқаҳои гуногун гузаронида шаванд. Дар коллеҷ аз ҳисоби донишҷӯён дастаҳои гуногуни варзишӣ, аз ҷумла футбол, волейбол (писарона, духтарона), баскетбол (писарона, духтарона), гуштин ва дигар намудҳои варзиш омода карда шудаанд. Донишҷӯён пайваста дар чорабиниҳои гуногуни варзишӣ ширкат намуда, ҷойҳои намоёнро ишғол менамоянд. Аз љумла санаи 14.03 соли 2020 дар мусобиқаи минтаќавӣ оид ба волейбол байни бонувон љойи 1-ум, санаи 01.07 соли 2020 то 09.09 соли 2020 дар лигаи олии футбол байни бонувон дар шањрї Душанбе љойи 6-умро сазовор гаштанд.</a:t>
            </a:r>
            <a:endParaRPr lang="ru-RU" sz="2400" dirty="0" smtClean="0">
              <a:latin typeface="Times New Roman Tj" pitchFamily="18" charset="-52"/>
            </a:endParaRPr>
          </a:p>
          <a:p>
            <a:endParaRPr lang="ru-RU" sz="2400" dirty="0">
              <a:latin typeface="Times New Roman Tj" pitchFamily="18" charset="-52"/>
            </a:endParaRPr>
          </a:p>
        </p:txBody>
      </p:sp>
    </p:spTree>
    <p:extLst>
      <p:ext uri="{BB962C8B-B14F-4D97-AF65-F5344CB8AC3E}">
        <p14:creationId xmlns:p14="http://schemas.microsoft.com/office/powerpoint/2010/main" val="25247243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674635"/>
          </a:xfrm>
        </p:spPr>
        <p:txBody>
          <a:bodyPr>
            <a:normAutofit/>
          </a:bodyPr>
          <a:lstStyle/>
          <a:p>
            <a:pPr marL="109728" indent="0" algn="just">
              <a:buNone/>
            </a:pPr>
            <a:r>
              <a:rPr lang="tg-Cyrl-TJ" sz="2200" dirty="0" smtClean="0">
                <a:latin typeface="Times New Roman Tj" pitchFamily="18" charset="-52"/>
              </a:rPr>
              <a:t>	</a:t>
            </a:r>
            <a:r>
              <a:rPr lang="tg-Cyrl-TJ" sz="2400" dirty="0" smtClean="0">
                <a:latin typeface="Times New Roman Tj" pitchFamily="18" charset="-52"/>
              </a:rPr>
              <a:t>Аз оғози сол якчанд мусобиқаҳо байни факултетҳо ташкил ва баргузор карда шуданд, аз ҷумла бахшида ба 29-умин солгарди Истиќлолияти давлатии Љумњурии Тољикистон бозии волейбол, ҳамчунн байни устодони коллељи тиббї аз рўи се намуди варзиш волейболи (занона ва мардона), гузаронида шуд, ки ғолибони мусобиқаҳои мазкур бо ифтихорномаҳо сарфароз гардонида шуданд. </a:t>
            </a:r>
            <a:endParaRPr lang="ru-RU" sz="2400" dirty="0" smtClean="0">
              <a:latin typeface="Times New Roman Tj" pitchFamily="18" charset="-52"/>
            </a:endParaRPr>
          </a:p>
          <a:p>
            <a:pPr marL="109728" indent="0" algn="just">
              <a:buNone/>
            </a:pPr>
            <a:r>
              <a:rPr lang="tg-Cyrl-TJ" sz="2400" dirty="0" smtClean="0">
                <a:latin typeface="Times New Roman Tj" pitchFamily="18" charset="-52"/>
              </a:rPr>
              <a:t>	Дар чемпионати Љумњурии Тољикистон оид ба бокс байни духтарони соли таваллудашон 2000-2003, ки рӯзњои 21-23 октябри соли 2020 дар шањри Кўлоб баргузор гардид, донишљўи факултети «Кори момодоягї» Њамидзода Мењринисо гурўњи 410 фаъолона иштирок намуда сазовори ҷойи 2-юм гашт.</a:t>
            </a:r>
            <a:endParaRPr lang="ru-RU" sz="24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558405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6048672"/>
          </a:xfrm>
        </p:spPr>
        <p:txBody>
          <a:bodyPr>
            <a:normAutofit/>
          </a:bodyPr>
          <a:lstStyle/>
          <a:p>
            <a:pPr marL="109728" indent="0" algn="just">
              <a:buNone/>
            </a:pPr>
            <a:r>
              <a:rPr lang="tg-Cyrl-TJ" sz="2800" dirty="0" smtClean="0">
                <a:latin typeface="Times New Roman Tj" pitchFamily="18" charset="-52"/>
              </a:rPr>
              <a:t>    Дар Чемпиёнати Љумњурии Тољикистон оид ба тенниси рўи миз, ки санаи 02-05 ноябри соли 2020 дар шањри Душанбе, бахшида ба Рӯзи Кониститутсияи Љумњурии Тољикистон баргузор гардид, донишљў Рањматуллоева Б. аз гурўњи 314- и факултети кори табобатї  иштирок намуда, сазовори љойи 2-юм гардид.</a:t>
            </a:r>
            <a:endParaRPr lang="ru-RU" sz="2800" dirty="0" smtClean="0">
              <a:latin typeface="Times New Roman Tj" pitchFamily="18" charset="-52"/>
            </a:endParaRPr>
          </a:p>
          <a:p>
            <a:pPr marL="109728" indent="0" algn="just">
              <a:buNone/>
            </a:pPr>
            <a:r>
              <a:rPr lang="tg-Cyrl-TJ" sz="2800" dirty="0" smtClean="0">
                <a:latin typeface="Times New Roman Tj" pitchFamily="18" charset="-52"/>
              </a:rPr>
              <a:t>     Дар мусобиқаи байни факултетҳои коллеҷ оид ба волейбол, ки санаи 23-24 ноябр ташкил карда шуд донишҷӯписарони ҳамаи факултетҳо иштирок намуда, ғолибон бо тӯҳфаҳои хотиравӣ қадрдонӣ шуданд. </a:t>
            </a:r>
            <a:endParaRPr lang="ru-RU" sz="2800" dirty="0" smtClean="0">
              <a:latin typeface="Times New Roman Tj" pitchFamily="18" charset="-52"/>
            </a:endParaRPr>
          </a:p>
          <a:p>
            <a:pPr marL="109728" indent="0" algn="just">
              <a:buNone/>
            </a:pPr>
            <a:endParaRPr lang="ru-RU" dirty="0"/>
          </a:p>
        </p:txBody>
      </p:sp>
    </p:spTree>
    <p:extLst>
      <p:ext uri="{BB962C8B-B14F-4D97-AF65-F5344CB8AC3E}">
        <p14:creationId xmlns:p14="http://schemas.microsoft.com/office/powerpoint/2010/main" val="8307838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88640"/>
            <a:ext cx="9144000" cy="6669360"/>
          </a:xfrm>
        </p:spPr>
        <p:txBody>
          <a:bodyPr>
            <a:normAutofit fontScale="85000" lnSpcReduction="20000"/>
          </a:bodyPr>
          <a:lstStyle/>
          <a:p>
            <a:pPr algn="ctr">
              <a:buNone/>
            </a:pPr>
            <a:r>
              <a:rPr lang="tg-Cyrl-TJ" sz="2600" b="1" dirty="0" smtClean="0">
                <a:latin typeface="Times New Roman Tj" pitchFamily="18" charset="-52"/>
              </a:rPr>
              <a:t>		</a:t>
            </a:r>
            <a:r>
              <a:rPr lang="tg-Cyrl-TJ" sz="4500" b="1" dirty="0" smtClean="0">
                <a:latin typeface="Times New Roman" pitchFamily="18" charset="0"/>
                <a:cs typeface="Times New Roman" pitchFamily="18" charset="0"/>
              </a:rPr>
              <a:t>ФАЪОЛИЯТИ НУҚТАИ ТИББӢ</a:t>
            </a:r>
            <a:endParaRPr lang="ru-RU" sz="4500" dirty="0" smtClean="0">
              <a:latin typeface="Times New Roman" pitchFamily="18" charset="0"/>
              <a:cs typeface="Times New Roman" pitchFamily="18" charset="0"/>
            </a:endParaRPr>
          </a:p>
          <a:p>
            <a:pPr marL="109728" indent="0" algn="just">
              <a:buNone/>
            </a:pPr>
            <a:r>
              <a:rPr lang="tg-Cyrl-TJ" sz="2600" dirty="0" smtClean="0">
                <a:latin typeface="Times New Roman Tj" pitchFamily="18" charset="-52"/>
              </a:rPr>
              <a:t>   </a:t>
            </a:r>
            <a:r>
              <a:rPr lang="tg-Cyrl-TJ" sz="3800" dirty="0" smtClean="0">
                <a:latin typeface="Times New Roman Tj" pitchFamily="18" charset="-52"/>
              </a:rPr>
              <a:t>Дар Коллеҷ ду нуқтаи тиббӣ фаъолият мекунад. Нуқтаи тиббии назди хобгоҳ, ки соли 2020 аз таъмири капиталӣ бароварда шуда ба лавозимоти зарурии тиббӣ ва доруворӣ муҷаҳҳаз гардонида шуд. Ҳамчунин соли 2020 дар бинои асосии таълимӣ нуқтаи дуюми тиббӣ ташкил карда шуд, ки он аз таъмири капиталӣ бароварда шуда бо лавозимоти таҷҳизоти тиббӣ муҷаҳҳаз гардонида шуд. </a:t>
            </a:r>
          </a:p>
          <a:p>
            <a:pPr marL="109728" indent="0" algn="just">
              <a:buNone/>
            </a:pPr>
            <a:r>
              <a:rPr lang="tg-Cyrl-TJ" sz="3800" dirty="0">
                <a:latin typeface="Times New Roman Tj" pitchFamily="18" charset="-52"/>
              </a:rPr>
              <a:t>	</a:t>
            </a:r>
            <a:r>
              <a:rPr lang="tg-Cyrl-TJ" sz="3800" dirty="0" smtClean="0">
                <a:latin typeface="Times New Roman Tj" pitchFamily="18" charset="-52"/>
              </a:rPr>
              <a:t>Ба нуқтаҳи тиббии якум ҳамшираҳои тиббии маркази саломатии шаҳрии №1 муассиса оид ба пешгирии беморињои сироятї, аз  љумла СOVID - 19 чорабиниҳои профилактикӣ ташкил ва гузаронида мешавад. </a:t>
            </a:r>
            <a:endParaRPr lang="ru-RU" sz="3800" dirty="0" smtClean="0">
              <a:latin typeface="Times New Roman Tj" pitchFamily="18" charset="-52"/>
            </a:endParaRPr>
          </a:p>
          <a:p>
            <a:pPr marL="109728" indent="0" algn="just">
              <a:buNone/>
            </a:pPr>
            <a:r>
              <a:rPr lang="tt-RU" sz="3800" dirty="0" smtClean="0">
                <a:latin typeface="Times New Roman Tj" pitchFamily="18" charset="-52"/>
              </a:rPr>
              <a:t>    </a:t>
            </a:r>
            <a:endParaRPr lang="ru-RU" dirty="0">
              <a:latin typeface="Times New Roman Tj" pitchFamily="18" charset="-52"/>
            </a:endParaRPr>
          </a:p>
        </p:txBody>
      </p:sp>
    </p:spTree>
    <p:extLst>
      <p:ext uri="{BB962C8B-B14F-4D97-AF65-F5344CB8AC3E}">
        <p14:creationId xmlns:p14="http://schemas.microsoft.com/office/powerpoint/2010/main" val="6405742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548680"/>
            <a:ext cx="8229600" cy="5458611"/>
          </a:xfrm>
        </p:spPr>
        <p:txBody>
          <a:bodyPr>
            <a:normAutofit fontScale="85000" lnSpcReduction="10000"/>
          </a:bodyPr>
          <a:lstStyle/>
          <a:p>
            <a:pPr marL="109728" indent="0" algn="just">
              <a:buNone/>
            </a:pPr>
            <a:r>
              <a:rPr lang="tt-RU" sz="2800" dirty="0" smtClean="0">
                <a:latin typeface="Times New Roman Tj" pitchFamily="18" charset="-52"/>
              </a:rPr>
              <a:t>   Барои </a:t>
            </a:r>
            <a:r>
              <a:rPr lang="tt-RU" sz="2800" dirty="0">
                <a:latin typeface="Times New Roman Tj" pitchFamily="18" charset="-52"/>
              </a:rPr>
              <a:t>гузаронидани чорабинињои безараргоардонї ба коллељ 100 литр мањлули 18%-и гипохлориди натрий ва як адад таљњизоти безараргардони (пулверизатор) харидорї карда шудааст. </a:t>
            </a:r>
            <a:endParaRPr lang="ru-RU" sz="2800" dirty="0">
              <a:latin typeface="Times New Roman Tj" pitchFamily="18" charset="-52"/>
            </a:endParaRPr>
          </a:p>
          <a:p>
            <a:pPr marL="109728" indent="0" algn="just">
              <a:buNone/>
            </a:pPr>
            <a:r>
              <a:rPr lang="tt-RU" sz="2800" dirty="0">
                <a:latin typeface="Times New Roman Tj" pitchFamily="18" charset="-52"/>
              </a:rPr>
              <a:t>  </a:t>
            </a:r>
            <a:r>
              <a:rPr lang="tt-RU" sz="2800" dirty="0" smtClean="0">
                <a:latin typeface="Times New Roman Tj" pitchFamily="18" charset="-52"/>
              </a:rPr>
              <a:t>    </a:t>
            </a:r>
            <a:r>
              <a:rPr lang="tt-RU" sz="2800" dirty="0">
                <a:latin typeface="Times New Roman Tj" pitchFamily="18" charset="-52"/>
              </a:rPr>
              <a:t>Коллељ бо маќсади гузаронидани чорабинињои безараргардонї бо муассисаи давлатии дезенфексияи профилактикии шањри Кўлоб шартномаи хизматрасонии тиббию санитарии мўзднок аз 01.01 соли 2020, №55 бастааст, ки дар як моњ як маротиба мувофиќи шартномаи мазкур дар коллељ чорабинињои безараргардонї гузаронида мешавад. Вобаста ба ин, боз иловатан њар њафта, рўзњои якшанбе аз љониби кормандони коллељ ва донишљўёни курси 3-юми факултети “Кори тиббї-прфилактикї” дар коллељ гузаронидани чорабинињои безараргардонї ба роњ монда шудааст.</a:t>
            </a: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3431752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tg-Cyrl-TJ" dirty="0" smtClean="0">
                <a:latin typeface="Times New Roman Tj" pitchFamily="18" charset="-52"/>
              </a:rPr>
              <a:t>Ҷараёни бесироятгардонии биноҳҳои таълимии коллеҷ</a:t>
            </a:r>
            <a:endParaRPr lang="ru-RU" dirty="0">
              <a:latin typeface="Times New Roman Tj" pitchFamily="18" charset="-52"/>
            </a:endParaRPr>
          </a:p>
        </p:txBody>
      </p:sp>
      <p:pic>
        <p:nvPicPr>
          <p:cNvPr id="4" name="Picture 1" descr="IMG_20201129_102432"/>
          <p:cNvPicPr>
            <a:picLocks noGrp="1" noChangeAspect="1" noChangeArrowheads="1"/>
          </p:cNvPicPr>
          <p:nvPr>
            <p:ph idx="1"/>
          </p:nvPr>
        </p:nvPicPr>
        <p:blipFill>
          <a:blip r:embed="rId2" cstate="print"/>
          <a:srcRect/>
          <a:stretch>
            <a:fillRect/>
          </a:stretch>
        </p:blipFill>
        <p:spPr bwMode="auto">
          <a:xfrm>
            <a:off x="0" y="1723834"/>
            <a:ext cx="3416420" cy="5122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503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4282" y="214290"/>
            <a:ext cx="8715436" cy="5911873"/>
          </a:xfrm>
        </p:spPr>
        <p:txBody>
          <a:bodyPr>
            <a:normAutofit/>
          </a:bodyPr>
          <a:lstStyle/>
          <a:p>
            <a:pPr marL="109728" indent="0" algn="just">
              <a:buNone/>
            </a:pPr>
            <a:r>
              <a:rPr lang="tt-RU" sz="1800" dirty="0">
                <a:latin typeface="Times New Roman Tj" pitchFamily="18" charset="-52"/>
              </a:rPr>
              <a:t>	</a:t>
            </a:r>
            <a:r>
              <a:rPr lang="tt-RU" sz="2400" dirty="0" smtClean="0">
                <a:latin typeface="Times New Roman Tj" pitchFamily="18" charset="-52"/>
              </a:rPr>
              <a:t>Аз оғози сол кабинети ташхиси лабораторӣ, 12 </a:t>
            </a:r>
            <a:r>
              <a:rPr lang="tt-RU" sz="2400" dirty="0" smtClean="0">
                <a:latin typeface="Times New Roman Tj" pitchFamily="18" charset="-52"/>
              </a:rPr>
              <a:t>адад синфхона</a:t>
            </a:r>
            <a:r>
              <a:rPr lang="tg-Cyrl-TJ" sz="2400" dirty="0" smtClean="0">
                <a:latin typeface="Times New Roman Tj" pitchFamily="18" charset="-52"/>
              </a:rPr>
              <a:t>ҳои</a:t>
            </a:r>
            <a:r>
              <a:rPr lang="tt-RU" sz="2400" dirty="0" smtClean="0">
                <a:latin typeface="Times New Roman Tj" pitchFamily="18" charset="-52"/>
              </a:rPr>
              <a:t> </a:t>
            </a:r>
            <a:r>
              <a:rPr lang="tt-RU" sz="2400" dirty="0" smtClean="0">
                <a:latin typeface="Times New Roman Tj" pitchFamily="18" charset="-52"/>
              </a:rPr>
              <a:t>тањхонаи бинои №1, </a:t>
            </a:r>
            <a:r>
              <a:rPr lang="tt-RU" sz="2400" dirty="0" smtClean="0">
                <a:latin typeface="Times New Roman Tj" pitchFamily="18" charset="-52"/>
              </a:rPr>
              <a:t>нуқтаҳои </a:t>
            </a:r>
            <a:r>
              <a:rPr lang="tt-RU" sz="2400" dirty="0" smtClean="0">
                <a:latin typeface="Times New Roman Tj" pitchFamily="18" charset="-52"/>
              </a:rPr>
              <a:t>тиббї</a:t>
            </a:r>
            <a:r>
              <a:rPr lang="tt-RU" sz="2400" dirty="0" smtClean="0">
                <a:latin typeface="Times New Roman Tj" pitchFamily="18" charset="-52"/>
              </a:rPr>
              <a:t>, 2 синфхонаи ошёнаи 2-юм, </a:t>
            </a:r>
            <a:r>
              <a:rPr lang="ru-RU" sz="2400" dirty="0" err="1" smtClean="0">
                <a:latin typeface="Times New Roman Tj" pitchFamily="18" charset="-52"/>
              </a:rPr>
              <a:t>даромадгоҳ</a:t>
            </a:r>
            <a:r>
              <a:rPr lang="ru-RU" sz="2400" dirty="0" smtClean="0">
                <a:latin typeface="Times New Roman Tj" pitchFamily="18" charset="-52"/>
              </a:rPr>
              <a:t> </a:t>
            </a:r>
            <a:r>
              <a:rPr lang="ru-RU" sz="2400" dirty="0" err="1" smtClean="0">
                <a:latin typeface="Times New Roman Tj" pitchFamily="18" charset="-52"/>
              </a:rPr>
              <a:t>ва</a:t>
            </a:r>
            <a:r>
              <a:rPr lang="ru-RU" sz="2400" dirty="0" smtClean="0">
                <a:latin typeface="Times New Roman Tj" pitchFamily="18" charset="-52"/>
              </a:rPr>
              <a:t> </a:t>
            </a:r>
            <a:r>
              <a:rPr lang="ru-RU" sz="2400" dirty="0" err="1" smtClean="0">
                <a:latin typeface="Times New Roman Tj" pitchFamily="18" charset="-52"/>
              </a:rPr>
              <a:t>ошёнаи</a:t>
            </a:r>
            <a:r>
              <a:rPr lang="ru-RU" sz="2400" dirty="0" smtClean="0">
                <a:latin typeface="Times New Roman Tj" pitchFamily="18" charset="-52"/>
              </a:rPr>
              <a:t> </a:t>
            </a:r>
            <a:r>
              <a:rPr lang="ru-RU" sz="2400" dirty="0" err="1" smtClean="0">
                <a:latin typeface="Times New Roman Tj" pitchFamily="18" charset="-52"/>
              </a:rPr>
              <a:t>аввали</a:t>
            </a:r>
            <a:r>
              <a:rPr lang="ru-RU" sz="2400" dirty="0" smtClean="0">
                <a:latin typeface="Times New Roman Tj" pitchFamily="18" charset="-52"/>
              </a:rPr>
              <a:t> </a:t>
            </a:r>
            <a:r>
              <a:rPr lang="tt-RU" sz="2400" dirty="0" smtClean="0">
                <a:latin typeface="Times New Roman Tj" pitchFamily="18" charset="-52"/>
              </a:rPr>
              <a:t>бинои таълимии №1, толори маљлигоҳ, бинои таълимии №3 (собиқ </a:t>
            </a:r>
            <a:r>
              <a:rPr lang="tt-RU" sz="2400" dirty="0">
                <a:latin typeface="Times New Roman Tj" pitchFamily="18" charset="-52"/>
              </a:rPr>
              <a:t>стоматология</a:t>
            </a:r>
            <a:r>
              <a:rPr lang="tt-RU" sz="2400" dirty="0" smtClean="0">
                <a:latin typeface="Times New Roman Tj" pitchFamily="18" charset="-52"/>
              </a:rPr>
              <a:t>) бо </a:t>
            </a:r>
            <a:r>
              <a:rPr lang="tt-RU" sz="2400" dirty="0">
                <a:latin typeface="Times New Roman Tj" pitchFamily="18" charset="-52"/>
              </a:rPr>
              <a:t>чор </a:t>
            </a:r>
            <a:r>
              <a:rPr lang="tt-RU" sz="2400" dirty="0" smtClean="0">
                <a:latin typeface="Times New Roman Tj" pitchFamily="18" charset="-52"/>
              </a:rPr>
              <a:t>синфхона ва як ҳқҷраи корӣ </a:t>
            </a:r>
            <a:r>
              <a:rPr lang="tt-RU" sz="2400" dirty="0">
                <a:latin typeface="Times New Roman Tj" pitchFamily="18" charset="-52"/>
              </a:rPr>
              <a:t>аз таъмири хушсифат бароварда </a:t>
            </a:r>
            <a:r>
              <a:rPr lang="tt-RU" sz="2400" dirty="0" smtClean="0">
                <a:latin typeface="Times New Roman Tj" pitchFamily="18" charset="-52"/>
              </a:rPr>
              <a:t>шуда, </a:t>
            </a:r>
            <a:r>
              <a:rPr lang="tt-RU" sz="2400" dirty="0">
                <a:latin typeface="Times New Roman Tj" pitchFamily="18" charset="-52"/>
              </a:rPr>
              <a:t>бо мизу курсӣ ва дигар таҷҳизоти таълимӣ муҷаҳҳаз гардонида шуд. </a:t>
            </a:r>
            <a:endParaRPr lang="ru-RU" sz="2400" dirty="0" smtClean="0">
              <a:latin typeface="Times New Roman Tj" pitchFamily="18" charset="-52"/>
            </a:endParaRPr>
          </a:p>
          <a:p>
            <a:pPr marL="109728" indent="0">
              <a:buNone/>
            </a:pPr>
            <a:r>
              <a:rPr lang="tg-Cyrl-TJ" sz="1800" dirty="0" smtClean="0">
                <a:latin typeface="Times New Roman Tj" pitchFamily="18" charset="-52"/>
              </a:rPr>
              <a:t>	</a:t>
            </a:r>
            <a:endParaRPr lang="ru-RU" dirty="0">
              <a:latin typeface="Times New Roman Tj" pitchFamily="18" charset="-52"/>
            </a:endParaRPr>
          </a:p>
        </p:txBody>
      </p:sp>
      <p:pic>
        <p:nvPicPr>
          <p:cNvPr id="4" name="Рисунок 12" descr="Описание: C:\Documents and Settings\User\Рабочий стол\расми бино\бинои иловагии дандонсози баъди таъмир4.jpg"/>
          <p:cNvPicPr>
            <a:picLocks noChangeAspect="1" noChangeArrowheads="1"/>
          </p:cNvPicPr>
          <p:nvPr/>
        </p:nvPicPr>
        <p:blipFill>
          <a:blip r:embed="rId2"/>
          <a:srcRect/>
          <a:stretch>
            <a:fillRect/>
          </a:stretch>
        </p:blipFill>
        <p:spPr bwMode="auto">
          <a:xfrm>
            <a:off x="0" y="3429000"/>
            <a:ext cx="4572000" cy="3429000"/>
          </a:xfrm>
          <a:prstGeom prst="rect">
            <a:avLst/>
          </a:prstGeom>
          <a:ln>
            <a:noFill/>
          </a:ln>
          <a:effectLst>
            <a:outerShdw blurRad="292100" dist="139700" dir="2700000" algn="tl" rotWithShape="0">
              <a:srgbClr val="333333">
                <a:alpha val="65000"/>
              </a:srgbClr>
            </a:outerShdw>
          </a:effectLst>
        </p:spPr>
      </p:pic>
      <p:pic>
        <p:nvPicPr>
          <p:cNvPr id="5" name="Picture 3" descr="D:\Документы НОУТБУКА\Мои документы\ТАЪЛИМ КУЛОБ\суратхо сохтмон коллеч\бинои дадонсози баъди таъмир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234" y="2852936"/>
            <a:ext cx="4536846" cy="280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0223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188640"/>
            <a:ext cx="8401080" cy="5955004"/>
          </a:xfrm>
        </p:spPr>
        <p:txBody>
          <a:bodyPr>
            <a:noAutofit/>
          </a:bodyPr>
          <a:lstStyle/>
          <a:p>
            <a:pPr algn="just"/>
            <a:r>
              <a:rPr lang="tg-Cyrl-TJ" sz="2400" b="0" dirty="0" smtClean="0">
                <a:effectLst/>
                <a:latin typeface="Times New Roman Tj" pitchFamily="18" charset="-52"/>
              </a:rPr>
              <a:t>   </a:t>
            </a:r>
            <a:r>
              <a:rPr lang="tg-Cyrl-TJ" sz="2400" b="0" dirty="0" smtClean="0">
                <a:solidFill>
                  <a:schemeClr val="tx1"/>
                </a:solidFill>
                <a:effectLst/>
                <a:latin typeface="Times New Roman Tj" pitchFamily="18" charset="-52"/>
              </a:rPr>
              <a:t>Ҳамчунин дар даромадгоњњои коллељ дизбарерњо (гузаргоњњои безараргардонї) мутобиќи талаботњои санитарию эпидемиологї таъмин карда, аз љониби навбатдорон мунтазам бо мањлулњои хлордор безарар гардонида мешаванд. Ҳамчунин коллеҷ бо 7 адад ҳароратсанҷҳои фосилавӣ ва маҳлулҳои спиртдор барои бесироятгардонии дастон таъмин карда шудааст, ки ҳами даромадгоҳҳо бо онҳо таъмин буда, ҳангоми воридшавии омўзгорон ва донишҷӯён ҳарорати баданашон санҷида шуда, дастони онҳо бесироят гардонида мешаванд. Ҳамаи омӯзгорон ва донишҷӯён бо ниқоб таъмин мебошанд ва риояи ниқобпушӣ ва фосилаи иҷтимоӣ ҳангоми қарордошт дар биноҳои таълимӣ ва машғулиятҳо аз тарафи омӯзгорон назорат карда мешавад. </a:t>
            </a:r>
            <a:endParaRPr lang="ru-RU" sz="2400" b="0" dirty="0">
              <a:solidFill>
                <a:schemeClr val="tx1"/>
              </a:solidFill>
              <a:effectLst/>
              <a:latin typeface="Times New Roman Tj" pitchFamily="18" charset="-52"/>
            </a:endParaRPr>
          </a:p>
        </p:txBody>
      </p:sp>
    </p:spTree>
    <p:extLst>
      <p:ext uri="{BB962C8B-B14F-4D97-AF65-F5344CB8AC3E}">
        <p14:creationId xmlns:p14="http://schemas.microsoft.com/office/powerpoint/2010/main" val="8283122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260648"/>
            <a:ext cx="8712968" cy="5976664"/>
          </a:xfrm>
        </p:spPr>
        <p:txBody>
          <a:bodyPr>
            <a:noAutofit/>
          </a:bodyPr>
          <a:lstStyle/>
          <a:p>
            <a:pPr marL="109728" indent="0" algn="just">
              <a:buNone/>
            </a:pPr>
            <a:r>
              <a:rPr lang="tg-Cyrl-TJ" sz="2800" dirty="0" smtClean="0">
                <a:latin typeface="Times New Roman Tj" pitchFamily="18" charset="-52"/>
              </a:rPr>
              <a:t>     Дар </a:t>
            </a:r>
            <a:r>
              <a:rPr lang="tg-Cyrl-TJ" sz="2800" dirty="0" smtClean="0">
                <a:latin typeface="Times New Roman Tj" pitchFamily="18" charset="-52"/>
              </a:rPr>
              <a:t>соли љорї бо маќсади пешгирии беморињои сироятї, аз љумла СOVID-19, 150 кг хокаи хлор, </a:t>
            </a:r>
            <a:r>
              <a:rPr lang="tt-RU" sz="2800" dirty="0" smtClean="0">
                <a:latin typeface="Times New Roman Tj" pitchFamily="18" charset="-52"/>
              </a:rPr>
              <a:t>100 литр мањлули 18%-и гипохлориди натрий,</a:t>
            </a:r>
            <a:r>
              <a:rPr lang="tg-Cyrl-TJ" sz="2800" dirty="0" smtClean="0">
                <a:latin typeface="Times New Roman Tj" pitchFamily="18" charset="-52"/>
              </a:rPr>
              <a:t> 50 литр спирт, 1700 адад ниқоб, 25 адад антисептики 1 литра харидорӣ карда шудааст.</a:t>
            </a:r>
            <a:endParaRPr lang="ru-RU" sz="2800" dirty="0" smtClean="0">
              <a:latin typeface="Times New Roman Tj" pitchFamily="18" charset="-52"/>
            </a:endParaRPr>
          </a:p>
          <a:p>
            <a:pPr marL="109728" indent="0" algn="just">
              <a:buNone/>
            </a:pPr>
            <a:r>
              <a:rPr lang="tg-Cyrl-TJ" sz="2800" dirty="0" smtClean="0">
                <a:latin typeface="Times New Roman Tj" pitchFamily="18" charset="-52"/>
              </a:rPr>
              <a:t>     Айни </a:t>
            </a:r>
            <a:r>
              <a:rPr lang="tg-Cyrl-TJ" sz="2800" dirty="0" smtClean="0">
                <a:latin typeface="Times New Roman Tj" pitchFamily="18" charset="-52"/>
              </a:rPr>
              <a:t>замон дар коллељ 92 </a:t>
            </a:r>
            <a:r>
              <a:rPr lang="tt-RU" sz="2800" dirty="0" smtClean="0">
                <a:latin typeface="Times New Roman Tj" pitchFamily="18" charset="-52"/>
              </a:rPr>
              <a:t>литр мањлули 18%-и гипохлориди натрий,</a:t>
            </a:r>
            <a:r>
              <a:rPr lang="tg-Cyrl-TJ" sz="2800" dirty="0" smtClean="0">
                <a:latin typeface="Times New Roman Tj" pitchFamily="18" charset="-52"/>
              </a:rPr>
              <a:t> 35 литр спирт, 15 адад антисептики 1 литра ва 7 адад њароратсанљи фосилавї, мавриди истифода мебошанд. Назорати сироятӣ аз тарафи як нафар духтур ва се нафар ҳамшираҳои тиббӣ пайваста назорат карда мешавад. </a:t>
            </a:r>
            <a:endParaRPr lang="ru-RU" sz="2800" dirty="0">
              <a:latin typeface="Times New Roman Tj" pitchFamily="18" charset="-52"/>
            </a:endParaRPr>
          </a:p>
        </p:txBody>
      </p:sp>
    </p:spTree>
    <p:extLst>
      <p:ext uri="{BB962C8B-B14F-4D97-AF65-F5344CB8AC3E}">
        <p14:creationId xmlns:p14="http://schemas.microsoft.com/office/powerpoint/2010/main" val="41563032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88640"/>
            <a:ext cx="8750206" cy="6336704"/>
          </a:xfrm>
        </p:spPr>
        <p:txBody>
          <a:bodyPr>
            <a:normAutofit fontScale="92500"/>
          </a:bodyPr>
          <a:lstStyle/>
          <a:p>
            <a:pPr>
              <a:buNone/>
            </a:pPr>
            <a:r>
              <a:rPr lang="ru-RU" sz="3100" b="1" dirty="0" smtClean="0">
                <a:latin typeface="Times New Roman Tj" pitchFamily="18" charset="-52"/>
              </a:rPr>
              <a:t>			ТАЉРИБАОМЎЗИИ ДОНИШ</a:t>
            </a:r>
            <a:r>
              <a:rPr lang="tg-Cyrl-TJ" sz="3100" b="1" dirty="0" smtClean="0">
                <a:latin typeface="Times New Roman Tj" pitchFamily="18" charset="-52"/>
              </a:rPr>
              <a:t>ҶӮЁН </a:t>
            </a:r>
            <a:endParaRPr lang="ru-RU" sz="3100" dirty="0" smtClean="0">
              <a:latin typeface="Times New Roman Tj" pitchFamily="18" charset="-52"/>
            </a:endParaRPr>
          </a:p>
          <a:p>
            <a:pPr marL="109728" indent="0" algn="just">
              <a:buNone/>
            </a:pPr>
            <a:r>
              <a:rPr lang="tt-RU" sz="3100" dirty="0" smtClean="0">
                <a:latin typeface="Times New Roman Tj" pitchFamily="18" charset="-52"/>
              </a:rPr>
              <a:t>   Дар </a:t>
            </a:r>
            <a:r>
              <a:rPr lang="tt-RU" sz="3100" dirty="0" smtClean="0">
                <a:latin typeface="Times New Roman Tj" pitchFamily="18" charset="-52"/>
              </a:rPr>
              <a:t>Коллеҷ тамоми намуди таљрибаомўзии донишљўён тибқи Низомнома “Оид ба таълими амалї дар Коллељҳои тиббии Љумҳурии Тољикистон”, ки бо фармони Вазорати тандурустӣ ва ҳифзи иҷтимоии аҳолии Љумҳурии Тољикистон аз 11.02 соли 2020, №92 тасдиқ карда шудааст ва фармоиши Вазорати тандурустӣ ва ҳифзи иҷтимоии аҳолии Ҷумҳурии Тоҷикистон “Оиди вобаста намудани заминаҳои таљрибаомўзии донишљўёни Коллељњои тиббии Љумҳуриии Тољикистон”, №151, аз 09.12 соли 2012 ба роҳ монда шудааст.</a:t>
            </a:r>
            <a:endParaRPr lang="ru-RU" sz="3100" dirty="0" smtClean="0">
              <a:latin typeface="Times New Roman Tj" pitchFamily="18" charset="-52"/>
            </a:endParaRPr>
          </a:p>
          <a:p>
            <a:pPr marL="109728" indent="0" algn="just">
              <a:buNone/>
            </a:pPr>
            <a:endParaRPr lang="ru-RU" dirty="0">
              <a:latin typeface="Times New Roman Tj" pitchFamily="18" charset="-52"/>
            </a:endParaRPr>
          </a:p>
        </p:txBody>
      </p:sp>
    </p:spTree>
    <p:extLst>
      <p:ext uri="{BB962C8B-B14F-4D97-AF65-F5344CB8AC3E}">
        <p14:creationId xmlns:p14="http://schemas.microsoft.com/office/powerpoint/2010/main" val="36637521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04664"/>
            <a:ext cx="8229600" cy="5602627"/>
          </a:xfrm>
        </p:spPr>
        <p:txBody>
          <a:bodyPr>
            <a:normAutofit lnSpcReduction="10000"/>
          </a:bodyPr>
          <a:lstStyle/>
          <a:p>
            <a:pPr marL="109728" indent="0" algn="just">
              <a:buNone/>
            </a:pPr>
            <a:r>
              <a:rPr lang="tt-RU" sz="2800" dirty="0">
                <a:latin typeface="Times New Roman Tj" pitchFamily="18" charset="-52"/>
              </a:rPr>
              <a:t> </a:t>
            </a:r>
            <a:r>
              <a:rPr lang="tt-RU" sz="2800" dirty="0" smtClean="0">
                <a:latin typeface="Times New Roman Tj" pitchFamily="18" charset="-52"/>
              </a:rPr>
              <a:t>   Раванди </a:t>
            </a:r>
            <a:r>
              <a:rPr lang="tt-RU" sz="2800" dirty="0">
                <a:latin typeface="Times New Roman Tj" pitchFamily="18" charset="-52"/>
              </a:rPr>
              <a:t>таҷрибаомӯзӣ аз тарафи ҷонишини директор оид ба таълими амалӣ назорат карда мешавад. Таљрибаомўзии донишљўён дар кабинетҳои қабликлиникї, кабинетҳои фаннї, ҳуљраҳои ташхисї-табобатї, дармонго</a:t>
            </a:r>
            <a:r>
              <a:rPr lang="tg-Cyrl-TJ" sz="2800" dirty="0">
                <a:latin typeface="Times New Roman Tj" pitchFamily="18" charset="-52"/>
              </a:rPr>
              <a:t>ҳ</a:t>
            </a:r>
            <a:r>
              <a:rPr lang="tt-RU" sz="2800" dirty="0">
                <a:latin typeface="Times New Roman Tj" pitchFamily="18" charset="-52"/>
              </a:rPr>
              <a:t>ҳо, ва амалиётгоҳҳои муассисаҳои тиббї, муассисаҳои фарматсевтї дар асоси шартномаҳо мегузаранд.</a:t>
            </a:r>
            <a:endParaRPr lang="ru-RU" sz="2800" dirty="0">
              <a:latin typeface="Times New Roman Tj" pitchFamily="18" charset="-52"/>
            </a:endParaRPr>
          </a:p>
          <a:p>
            <a:pPr marL="109728" indent="0" algn="just">
              <a:buNone/>
            </a:pPr>
            <a:r>
              <a:rPr lang="tt-RU" sz="2800" dirty="0">
                <a:latin typeface="Times New Roman Tj" pitchFamily="18" charset="-52"/>
              </a:rPr>
              <a:t>    Таълими амалї ва таљрибаомўзиҳои донишљўён дар 30 муассисаҳои тиббию профилактикї ва фарматсевтии шаҳрию минтаќавї, ки дар онҳо 46 адад кабинетҳо барои машғулиятгузории донишҷӯёни коллеҷ ҷудо карда шудааст гузаронида мешаванд.</a:t>
            </a:r>
            <a:endParaRPr lang="ru-RU" dirty="0"/>
          </a:p>
        </p:txBody>
      </p:sp>
    </p:spTree>
    <p:extLst>
      <p:ext uri="{BB962C8B-B14F-4D97-AF65-F5344CB8AC3E}">
        <p14:creationId xmlns:p14="http://schemas.microsoft.com/office/powerpoint/2010/main" val="1162055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04664"/>
            <a:ext cx="8229600" cy="6120680"/>
          </a:xfrm>
        </p:spPr>
        <p:txBody>
          <a:bodyPr>
            <a:normAutofit/>
          </a:bodyPr>
          <a:lstStyle/>
          <a:p>
            <a:pPr marL="109728" indent="0" algn="just">
              <a:buNone/>
            </a:pPr>
            <a:r>
              <a:rPr lang="tt-RU" sz="2400" dirty="0" smtClean="0">
                <a:latin typeface="Times New Roman Tj" pitchFamily="18" charset="-52"/>
              </a:rPr>
              <a:t>   </a:t>
            </a:r>
            <a:r>
              <a:rPr lang="tt-RU" sz="2800" dirty="0" smtClean="0">
                <a:latin typeface="Times New Roman Tj" pitchFamily="18" charset="-52"/>
              </a:rPr>
              <a:t>Нақшаи </a:t>
            </a:r>
            <a:r>
              <a:rPr lang="tt-RU" sz="2800" dirty="0">
                <a:latin typeface="Times New Roman Tj" pitchFamily="18" charset="-52"/>
              </a:rPr>
              <a:t>кории кабинетҳо тартиб дода шуда, аз тарафи муовини директор оид ба таълими амалӣ тасдиқ карда шудаанд.</a:t>
            </a:r>
            <a:endParaRPr lang="ru-RU" sz="2800" dirty="0">
              <a:latin typeface="Times New Roman Tj" pitchFamily="18" charset="-52"/>
            </a:endParaRPr>
          </a:p>
          <a:p>
            <a:pPr marL="109728" indent="0" algn="just">
              <a:buNone/>
            </a:pPr>
            <a:r>
              <a:rPr lang="tt-RU" sz="2800" dirty="0">
                <a:latin typeface="Times New Roman Tj" pitchFamily="18" charset="-52"/>
              </a:rPr>
              <a:t>    Барои гузаштани таљрибаомўзии донишљўён бо муассисаҳои тандурустии вилоятӣ ва шаҳрӣ шартномаи дуљониба ба муддати 5 сол баста шудааст. Айни замон МДТ “Коллељи тиббии шањри Кўлоб ба номи Рахмонзода Р.А” бо 30 муассисаи тиббию профилактикї, ки дар шаҳри Кўлоб љойгиранд шартномаи дуљониба баста шудааст, ки дар оянда шуъбаи таълми амалї нақша дорад шумораи шартномаҳоро боз ҳам зиёд гардонад.</a:t>
            </a: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4035097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76672"/>
            <a:ext cx="8229600" cy="5530619"/>
          </a:xfrm>
        </p:spPr>
        <p:txBody>
          <a:bodyPr>
            <a:normAutofit lnSpcReduction="10000"/>
          </a:bodyPr>
          <a:lstStyle/>
          <a:p>
            <a:pPr marL="109728" indent="0" algn="just">
              <a:buNone/>
            </a:pPr>
            <a:r>
              <a:rPr lang="tt-RU" sz="2800" dirty="0" smtClean="0">
                <a:latin typeface="Times New Roman Tj" pitchFamily="18" charset="-52"/>
              </a:rPr>
              <a:t>    Нақшаи </a:t>
            </a:r>
            <a:r>
              <a:rPr lang="tt-RU" sz="2800" dirty="0">
                <a:latin typeface="Times New Roman Tj" pitchFamily="18" charset="-52"/>
              </a:rPr>
              <a:t>кории кабинетҳо тартиб дода шуда, аз тарафи муовини директор оид ба таълими амалӣ тасдиқ карда шудаанд.</a:t>
            </a:r>
            <a:endParaRPr lang="ru-RU" sz="2800" dirty="0">
              <a:latin typeface="Times New Roman Tj" pitchFamily="18" charset="-52"/>
            </a:endParaRPr>
          </a:p>
          <a:p>
            <a:pPr marL="109728" indent="0" algn="just">
              <a:buNone/>
            </a:pPr>
            <a:r>
              <a:rPr lang="tt-RU" sz="2800" dirty="0">
                <a:latin typeface="Times New Roman Tj" pitchFamily="18" charset="-52"/>
              </a:rPr>
              <a:t>    Барои гузаштани таљрибаомўзии донишљўён бо муассисаҳои тандурустии вилоятӣ ва шаҳрӣ шартномаи дуљониба ба муддати 5 сол баста шудааст. Айни замон МДТ “Коллељи тиббии шањри Кўлоб ба номи Рахмонзода Р.А” бо 30 муассисаи тиббию профилактикї, ки дар шаҳри Кўлоб љойгиранд шартномаи дуљониба баста шудааст, ки дар оянда шуъбаи таълми амалї нақша дорад шумораи шартномаҳоро боз ҳам зиёд гардонад.</a:t>
            </a: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3547004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noChangeArrowheads="1"/>
          </p:cNvPicPr>
          <p:nvPr/>
        </p:nvPicPr>
        <p:blipFill>
          <a:blip r:embed="rId2"/>
          <a:srcRect l="53242" t="21515" r="8942" b="12892"/>
          <a:stretch>
            <a:fillRect/>
          </a:stretch>
        </p:blipFill>
        <p:spPr bwMode="auto">
          <a:xfrm>
            <a:off x="571472" y="214290"/>
            <a:ext cx="7500990" cy="6643710"/>
          </a:xfrm>
          <a:prstGeom prst="rect">
            <a:avLst/>
          </a:prstGeom>
          <a:noFill/>
          <a:ln w="9525">
            <a:noFill/>
            <a:miter lim="800000"/>
            <a:headEnd/>
            <a:tailEnd/>
          </a:ln>
        </p:spPr>
      </p:pic>
    </p:spTree>
    <p:extLst>
      <p:ext uri="{BB962C8B-B14F-4D97-AF65-F5344CB8AC3E}">
        <p14:creationId xmlns:p14="http://schemas.microsoft.com/office/powerpoint/2010/main" val="13732380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904656"/>
          </a:xfrm>
        </p:spPr>
        <p:txBody>
          <a:bodyPr>
            <a:normAutofit/>
          </a:bodyPr>
          <a:lstStyle/>
          <a:p>
            <a:pPr marL="109728" indent="0" algn="just">
              <a:buNone/>
            </a:pPr>
            <a:r>
              <a:rPr lang="tt-RU" sz="2800" dirty="0" smtClean="0">
                <a:latin typeface="Times New Roman Tj" pitchFamily="18" charset="-52"/>
              </a:rPr>
              <a:t>    Таљрибаомўзии </a:t>
            </a:r>
            <a:r>
              <a:rPr lang="tt-RU" sz="2800" dirty="0" smtClean="0">
                <a:latin typeface="Times New Roman Tj" pitchFamily="18" charset="-52"/>
              </a:rPr>
              <a:t>донишљўён аз љониби 9 кафедраҳои мувофиқ, ки дар заминаи коллељ фаъолият мекунанд ва аз љониби мутахассисони соҳибтаљриба, омўзгорони соҳиби унвонҳои илмї, дараљаҳои тахассусии касбї дошта, амалї гардонида мешаванд.</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Шумораи </a:t>
            </a:r>
            <a:r>
              <a:rPr lang="tt-RU" sz="2800" dirty="0" smtClean="0">
                <a:latin typeface="Times New Roman Tj" pitchFamily="18" charset="-52"/>
              </a:rPr>
              <a:t>кабинетҳои таълимии амалї дар муассисаҳои тандурустї зиёда аз 46 ададро ташкил медиҳанд, ки бо аёниятҳо, лавозимотњои тиббї ва таљҳизотҳои гуногуни тиббї муљаҳҳаз гардонида шудаанд. </a:t>
            </a:r>
            <a:endParaRPr lang="ru-RU" sz="2800" dirty="0">
              <a:latin typeface="Times New Roman Tj" pitchFamily="18" charset="-52"/>
            </a:endParaRPr>
          </a:p>
        </p:txBody>
      </p:sp>
    </p:spTree>
    <p:extLst>
      <p:ext uri="{BB962C8B-B14F-4D97-AF65-F5344CB8AC3E}">
        <p14:creationId xmlns:p14="http://schemas.microsoft.com/office/powerpoint/2010/main" val="2239149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4282" y="285728"/>
            <a:ext cx="8472518" cy="6572272"/>
          </a:xfrm>
        </p:spPr>
        <p:txBody>
          <a:bodyPr>
            <a:normAutofit fontScale="85000" lnSpcReduction="10000"/>
          </a:bodyPr>
          <a:lstStyle/>
          <a:p>
            <a:pPr algn="just">
              <a:buNone/>
            </a:pPr>
            <a:r>
              <a:rPr lang="tt-RU" sz="3200" dirty="0" smtClean="0">
                <a:latin typeface="Times New Roman Tj" pitchFamily="18" charset="-52"/>
              </a:rPr>
              <a:t>           Таълими амалии донишљўён мунтазам зери назорат қарор дошта, масъалаҳои таълими амалї ҳамасола дар Шўрои илмӣ-педагогии коллеҷ мавриди баррасї ва муҳокима қарор дода мешаванд. </a:t>
            </a:r>
            <a:endParaRPr lang="ru-RU" sz="3200" dirty="0" smtClean="0">
              <a:latin typeface="Times New Roman Tj" pitchFamily="18" charset="-52"/>
            </a:endParaRPr>
          </a:p>
          <a:p>
            <a:pPr algn="just">
              <a:buNone/>
            </a:pPr>
            <a:r>
              <a:rPr lang="tt-RU" sz="3200" dirty="0" smtClean="0">
                <a:latin typeface="Times New Roman Tj" pitchFamily="18" charset="-52"/>
              </a:rPr>
              <a:t>           Барои гузаштани таљрибаомўзиҳои таълимї-истеҳсолї, пешаздипломї оид ба ҳама намудҳои ихтисосҳо барномаҳо ва дигар ҳуљљатҳои зарурї омода карда шудааст, ки </a:t>
            </a:r>
            <a:r>
              <a:rPr lang="tg-Cyrl-TJ" sz="3200" dirty="0" smtClean="0">
                <a:latin typeface="Times New Roman Tj" pitchFamily="18" charset="-52"/>
              </a:rPr>
              <a:t>ҳар яки онҳо дар љузъдонҳои алоҳида љойгир карда  шудаанд. Барномаи таљрибаомўзиҳо тибқи низомномаи кредитї аз љониби кафедраҳои тахассусї омода карда шуда истодаанд. </a:t>
            </a:r>
            <a:r>
              <a:rPr lang="tt-RU" sz="3200" dirty="0" smtClean="0">
                <a:latin typeface="Times New Roman Tj" pitchFamily="18" charset="-52"/>
              </a:rPr>
              <a:t>Дар охири таљрибаомўзї аз тарафи роҳбарони бевосита ва методї тавсифнома ба гурўҳ ва ба ҳар як донишљў навишта мешавад.</a:t>
            </a:r>
            <a:endParaRPr lang="ru-RU" sz="3200" dirty="0" smtClean="0">
              <a:latin typeface="Times New Roman Tj" pitchFamily="18" charset="-52"/>
            </a:endParaRPr>
          </a:p>
          <a:p>
            <a:pPr marL="109728" indent="0" algn="just">
              <a:buNone/>
            </a:pPr>
            <a:r>
              <a:rPr lang="tt-RU" sz="3200" dirty="0">
                <a:latin typeface="Times New Roman Tj" pitchFamily="18" charset="-52"/>
              </a:rPr>
              <a:t> </a:t>
            </a:r>
            <a:r>
              <a:rPr lang="tt-RU" sz="3200" dirty="0" smtClean="0">
                <a:latin typeface="Times New Roman Tj" pitchFamily="18" charset="-52"/>
              </a:rPr>
              <a:t>    </a:t>
            </a:r>
            <a:endParaRPr lang="ru-RU" dirty="0"/>
          </a:p>
        </p:txBody>
      </p:sp>
    </p:spTree>
    <p:extLst>
      <p:ext uri="{BB962C8B-B14F-4D97-AF65-F5344CB8AC3E}">
        <p14:creationId xmlns:p14="http://schemas.microsoft.com/office/powerpoint/2010/main" val="16523715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76672"/>
            <a:ext cx="8229600" cy="5530619"/>
          </a:xfrm>
        </p:spPr>
        <p:txBody>
          <a:bodyPr>
            <a:normAutofit/>
          </a:bodyPr>
          <a:lstStyle/>
          <a:p>
            <a:pPr marL="109728" indent="0" algn="just">
              <a:buNone/>
            </a:pPr>
            <a:r>
              <a:rPr lang="tt-RU" sz="2800" dirty="0" smtClean="0">
                <a:latin typeface="Times New Roman Tj" pitchFamily="18" charset="-52"/>
              </a:rPr>
              <a:t>    Таљрибаомўзиҳои </a:t>
            </a:r>
            <a:r>
              <a:rPr lang="tt-RU" sz="2800" dirty="0">
                <a:latin typeface="Times New Roman Tj" pitchFamily="18" charset="-52"/>
              </a:rPr>
              <a:t>таълимї-истеҳсолї ва пешаздипломї, ки дар муассисаҳои тиббї-профилактикї,  дорyхонаҳо ва лабораторияҳо вобаста бо фанҳои ихтисосї гузаронида мешаванд ва марҳилаи охирини таълимї ба шумор рафта, боз ҳам ба   ташаккул ва соҳиб гардидан ба малакаҳои касбї нақши муҳим доранд. Қисме аз донишўён барои гузаштани таљрибаомўзии пешаздипломї ба ноҳияҳои худ, ки дар оянда љои кории доимиашон мегардад равон карда мешаванд.</a:t>
            </a:r>
            <a:endParaRPr lang="ru-RU" sz="28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381733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116632"/>
            <a:ext cx="8229600" cy="498130"/>
          </a:xfrm>
        </p:spPr>
        <p:txBody>
          <a:bodyPr>
            <a:normAutofit/>
          </a:bodyPr>
          <a:lstStyle/>
          <a:p>
            <a:pPr algn="ctr"/>
            <a:r>
              <a:rPr lang="tg-Cyrl-TJ" sz="2400" dirty="0" smtClean="0">
                <a:latin typeface="Times New Roman Tj" pitchFamily="18" charset="-52"/>
              </a:rPr>
              <a:t>КАБИНЕТҲОИ ТАЪЛИМИИ ТАҲХОНА</a:t>
            </a:r>
            <a:endParaRPr lang="ru-RU" sz="2400" dirty="0">
              <a:latin typeface="Times New Roman Tj" pitchFamily="18" charset="-52"/>
            </a:endParaRPr>
          </a:p>
        </p:txBody>
      </p:sp>
      <p:pic>
        <p:nvPicPr>
          <p:cNvPr id="91138" name="Picture 2" descr="D:\Документы НОУТБУКА\Мои документы\ТАЪЛИМ КУЛОБ\суратхо сохтмон коллеч\20201103_12045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58" y="3344518"/>
            <a:ext cx="4494634" cy="3513482"/>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4" descr="D:\Документы НОУТБУКА\Мои документы\ТАЪЛИМ КУЛОБ\СУРАТХОИ ГУНОГУН КТ КУЛОБ\суратхо КТ КУЛОБ 1\20210106_0909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495" y="3344518"/>
            <a:ext cx="5076506" cy="3513482"/>
          </a:xfrm>
          <a:prstGeom prst="rect">
            <a:avLst/>
          </a:prstGeom>
          <a:noFill/>
          <a:extLst>
            <a:ext uri="{909E8E84-426E-40DD-AFC4-6F175D3DCCD1}">
              <a14:hiddenFill xmlns:a14="http://schemas.microsoft.com/office/drawing/2010/main">
                <a:solidFill>
                  <a:srgbClr val="FFFFFF"/>
                </a:solidFill>
              </a14:hiddenFill>
            </a:ext>
          </a:extLst>
        </p:spPr>
      </p:pic>
      <p:pic>
        <p:nvPicPr>
          <p:cNvPr id="91141" name="Picture 5" descr="D:\Документы НОУТБУКА\Мои документы\ТАЪЛИМ КУЛОБ\СУРАТХОИ ГУНОГУН КТ КУЛОБ\суратхо КТ КУЛОБ 1\20210106_0902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0237" y="620688"/>
            <a:ext cx="4896544" cy="272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072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57166"/>
            <a:ext cx="8229600" cy="6286544"/>
          </a:xfrm>
        </p:spPr>
        <p:txBody>
          <a:bodyPr>
            <a:normAutofit fontScale="70000" lnSpcReduction="20000"/>
          </a:bodyPr>
          <a:lstStyle/>
          <a:p>
            <a:pPr algn="just">
              <a:buNone/>
            </a:pPr>
            <a:r>
              <a:rPr lang="tt-RU" sz="3600" dirty="0" smtClean="0">
                <a:latin typeface="Times New Roman Tj" pitchFamily="18" charset="-52"/>
              </a:rPr>
              <a:t>   </a:t>
            </a:r>
            <a:r>
              <a:rPr lang="tt-RU" sz="3600" dirty="0" smtClean="0">
                <a:latin typeface="Times New Roman Tj" pitchFamily="18" charset="-52"/>
              </a:rPr>
              <a:t>      Таърихи </a:t>
            </a:r>
            <a:r>
              <a:rPr lang="tt-RU" sz="3600" dirty="0" smtClean="0">
                <a:latin typeface="Times New Roman Tj" pitchFamily="18" charset="-52"/>
              </a:rPr>
              <a:t>26.11.2020 сол дар толори МДТ-и «Коллељи тиббии  шањри Кўлоб ба номи Рањмонзода Рањматулло Азиз» вохурї бо хатмкунандагони факултетњои “Кори табобатї” ва “Кори момодоягї” баргузор гардид. Дар вохури бо донишљўён итирок доштанд: Љафаров Р., муовини директор оид ба корњои амалї, Наимова Р, декани факултети «Кори момодоягї», Нуруллоева С., декани факултети «Кори табобатї», Мирзоева С., омўзгори фанни момої, Бердиев О., мудири кафедраи тибби оилавї, Асоева Б., муаллимаи фанни тибби оилавї. Дар вохўрї баромадкунандагон ба донишљўён дар бораи гузаштани таљрибаомўзи дар муассисањои тиббї, риоя кардани рељаи муассисаи тиббї, тарзи пушидани сару либоси махсуси тиббї, риоя кардани техникаи бехатарї, хушмуомила будан бо роњбарони таљрибаомўзї ва иљроиши супоришњои онњо  суњбат  карданд.</a:t>
            </a:r>
            <a:endParaRPr lang="ru-RU" sz="3600" dirty="0" smtClean="0">
              <a:latin typeface="Times New Roman Tj" pitchFamily="18" charset="-52"/>
            </a:endParaRPr>
          </a:p>
          <a:p>
            <a:pPr>
              <a:buNone/>
            </a:pPr>
            <a:r>
              <a:rPr lang="tt-RU" sz="3600" b="1" dirty="0" smtClean="0">
                <a:latin typeface="Times New Roman Tj" pitchFamily="18" charset="-52"/>
              </a:rPr>
              <a:t> </a:t>
            </a:r>
            <a:endParaRPr lang="ru-RU" sz="36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1785704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tg-Cyrl-TJ" sz="3200" dirty="0">
                <a:effectLst/>
                <a:latin typeface="Times New Roman Tj" pitchFamily="18" charset="-52"/>
              </a:rPr>
              <a:t>Тамоюли зиёдшавии сифати таљрибаомўзї дар 5 соли </a:t>
            </a:r>
            <a:r>
              <a:rPr lang="tg-Cyrl-TJ" sz="3200" dirty="0" smtClean="0">
                <a:effectLst/>
                <a:latin typeface="Times New Roman Tj" pitchFamily="18" charset="-52"/>
              </a:rPr>
              <a:t>охир %</a:t>
            </a:r>
            <a:endParaRPr lang="ru-RU" sz="3200" dirty="0">
              <a:latin typeface="Times New Roman Tj" pitchFamily="18" charset="-52"/>
            </a:endParaRPr>
          </a:p>
        </p:txBody>
      </p:sp>
      <p:pic>
        <p:nvPicPr>
          <p:cNvPr id="983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44" y="1628800"/>
            <a:ext cx="9154043"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5007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idx="1"/>
          </p:nvPr>
        </p:nvSpPr>
        <p:spPr>
          <a:xfrm>
            <a:off x="179512" y="333375"/>
            <a:ext cx="8784976" cy="6335985"/>
          </a:xfrm>
        </p:spPr>
        <p:txBody>
          <a:bodyPr>
            <a:normAutofit fontScale="62500" lnSpcReduction="20000"/>
          </a:bodyPr>
          <a:lstStyle/>
          <a:p>
            <a:pPr marL="109728" indent="0" algn="ctr">
              <a:buNone/>
            </a:pPr>
            <a:r>
              <a:rPr lang="tt-RU" b="1" dirty="0">
                <a:latin typeface="Times New Roman Tj" pitchFamily="18" charset="-52"/>
              </a:rPr>
              <a:t>ФАЪОЛИЯТИ КОМИССИЯИ ЭКСПЕРТИИ ХОРИЉ, </a:t>
            </a:r>
            <a:endParaRPr lang="ru-RU" dirty="0">
              <a:latin typeface="Times New Roman Tj" pitchFamily="18" charset="-52"/>
            </a:endParaRPr>
          </a:p>
          <a:p>
            <a:pPr marL="109728" indent="0" algn="ctr">
              <a:buNone/>
            </a:pPr>
            <a:r>
              <a:rPr lang="tt-RU" b="1" dirty="0">
                <a:latin typeface="Times New Roman Tj" pitchFamily="18" charset="-52"/>
              </a:rPr>
              <a:t>БАРЌАРОР ВА ИНТИЌОЛИ ДОНИШЉЎЁН </a:t>
            </a:r>
            <a:endParaRPr lang="ru-RU" dirty="0">
              <a:latin typeface="Times New Roman Tj" pitchFamily="18" charset="-52"/>
            </a:endParaRPr>
          </a:p>
          <a:p>
            <a:pPr marL="109728" indent="0" algn="just">
              <a:buNone/>
            </a:pPr>
            <a:r>
              <a:rPr lang="tt-RU" b="1" dirty="0">
                <a:latin typeface="Times New Roman Tj" pitchFamily="18" charset="-52"/>
              </a:rPr>
              <a:t> </a:t>
            </a:r>
            <a:endParaRPr lang="ru-RU" dirty="0">
              <a:latin typeface="Times New Roman Tj" pitchFamily="18" charset="-52"/>
            </a:endParaRPr>
          </a:p>
          <a:p>
            <a:pPr marL="109728" indent="0" algn="just">
              <a:buNone/>
            </a:pPr>
            <a:r>
              <a:rPr lang="tt-RU" dirty="0" smtClean="0">
                <a:latin typeface="Times New Roman Tj" pitchFamily="18" charset="-52"/>
              </a:rPr>
              <a:t>	</a:t>
            </a:r>
            <a:r>
              <a:rPr lang="tt-RU" sz="3600" dirty="0" smtClean="0">
                <a:latin typeface="Times New Roman Tj" pitchFamily="18" charset="-52"/>
              </a:rPr>
              <a:t>Дар </a:t>
            </a:r>
            <a:r>
              <a:rPr lang="tt-RU" sz="3600" dirty="0">
                <a:latin typeface="Times New Roman Tj" pitchFamily="18" charset="-52"/>
              </a:rPr>
              <a:t>двоми соли 2020 аз</a:t>
            </a:r>
            <a:r>
              <a:rPr lang="tg-Cyrl-TJ" sz="3600" dirty="0">
                <a:latin typeface="Times New Roman Tj" pitchFamily="18" charset="-52"/>
              </a:rPr>
              <a:t> тарафи </a:t>
            </a:r>
            <a:r>
              <a:rPr lang="tt-RU" sz="3600" dirty="0">
                <a:latin typeface="Times New Roman Tj" pitchFamily="18" charset="-52"/>
              </a:rPr>
              <a:t>комиссияи экспертии хориљ, барќарор ва интиќоли донишљўён</a:t>
            </a:r>
            <a:r>
              <a:rPr lang="tg-Cyrl-TJ" sz="3600" dirty="0">
                <a:latin typeface="Times New Roman Tj" pitchFamily="18" charset="-52"/>
              </a:rPr>
              <a:t> аризаи 398 нафар донишљўи ба шуъбаи таълим ворид шударо, баррасї намуда, иљроиши аризањои ворид шуда, тибќи талаботи бандњои «Низомномаи хори</a:t>
            </a:r>
            <a:r>
              <a:rPr lang="tg-Cyrl-TJ" sz="3600" dirty="0">
                <a:latin typeface="Times New Roman Tj" pitchFamily="18" charset="-52"/>
              </a:rPr>
              <a:t>ҷ</a:t>
            </a:r>
            <a:r>
              <a:rPr lang="tg-Cyrl-TJ" sz="3600" dirty="0">
                <a:latin typeface="Times New Roman Tj" pitchFamily="18" charset="-52"/>
              </a:rPr>
              <a:t>, барќарор ва интиќоли донишљўёни муассисањои тањсилоти миёнаи касбии </a:t>
            </a:r>
            <a:r>
              <a:rPr lang="tg-Cyrl-TJ" sz="3600" dirty="0">
                <a:latin typeface="Times New Roman Tj" pitchFamily="18" charset="-52"/>
              </a:rPr>
              <a:t>Ҷ</a:t>
            </a:r>
            <a:r>
              <a:rPr lang="tg-Cyrl-TJ" sz="3600" dirty="0">
                <a:latin typeface="Times New Roman Tj" pitchFamily="18" charset="-52"/>
              </a:rPr>
              <a:t>ум</a:t>
            </a:r>
            <a:r>
              <a:rPr lang="tg-Cyrl-TJ" sz="3600" dirty="0">
                <a:latin typeface="Times New Roman Tj" pitchFamily="18" charset="-52"/>
              </a:rPr>
              <a:t>ҳ</a:t>
            </a:r>
            <a:r>
              <a:rPr lang="tg-Cyrl-TJ" sz="3600" dirty="0">
                <a:latin typeface="Times New Roman Tj" pitchFamily="18" charset="-52"/>
              </a:rPr>
              <a:t>урии То</a:t>
            </a:r>
            <a:r>
              <a:rPr lang="tg-Cyrl-TJ" sz="3600" dirty="0">
                <a:latin typeface="Times New Roman Tj" pitchFamily="18" charset="-52"/>
              </a:rPr>
              <a:t>ҷ</a:t>
            </a:r>
            <a:r>
              <a:rPr lang="tg-Cyrl-TJ" sz="3600" dirty="0">
                <a:latin typeface="Times New Roman Tj" pitchFamily="18" charset="-52"/>
              </a:rPr>
              <a:t>икистон», ки бо Ќарори мушовараи Вазорати маориф ва илми </a:t>
            </a:r>
            <a:r>
              <a:rPr lang="tg-Cyrl-TJ" sz="3600" dirty="0">
                <a:latin typeface="Times New Roman Tj" pitchFamily="18" charset="-52"/>
              </a:rPr>
              <a:t>Ҷ</a:t>
            </a:r>
            <a:r>
              <a:rPr lang="tg-Cyrl-TJ" sz="3600" dirty="0">
                <a:latin typeface="Times New Roman Tj" pitchFamily="18" charset="-52"/>
              </a:rPr>
              <a:t>ум</a:t>
            </a:r>
            <a:r>
              <a:rPr lang="tg-Cyrl-TJ" sz="3600" dirty="0">
                <a:latin typeface="Times New Roman Tj" pitchFamily="18" charset="-52"/>
              </a:rPr>
              <a:t>ҳ</a:t>
            </a:r>
            <a:r>
              <a:rPr lang="tg-Cyrl-TJ" sz="3600" dirty="0">
                <a:latin typeface="Times New Roman Tj" pitchFamily="18" charset="-52"/>
              </a:rPr>
              <a:t>урии То</a:t>
            </a:r>
            <a:r>
              <a:rPr lang="tg-Cyrl-TJ" sz="3600" dirty="0">
                <a:latin typeface="Times New Roman Tj" pitchFamily="18" charset="-52"/>
              </a:rPr>
              <a:t>ҷ</a:t>
            </a:r>
            <a:r>
              <a:rPr lang="tg-Cyrl-TJ" sz="3600" dirty="0">
                <a:latin typeface="Times New Roman Tj" pitchFamily="18" charset="-52"/>
              </a:rPr>
              <a:t>икистон аз 28.07 соли 2017с та</a:t>
            </a:r>
            <a:r>
              <a:rPr lang="tg-Cyrl-TJ" sz="3600" dirty="0">
                <a:latin typeface="Times New Roman Tj" pitchFamily="18" charset="-52"/>
              </a:rPr>
              <a:t>ҳ</a:t>
            </a:r>
            <a:r>
              <a:rPr lang="tg-Cyrl-TJ" sz="3600" dirty="0">
                <a:latin typeface="Times New Roman Tj" pitchFamily="18" charset="-52"/>
              </a:rPr>
              <a:t>ти №11\39, тасдиќ карда шудааст, сари ваќт таъмин карда шуд.</a:t>
            </a:r>
            <a:endParaRPr lang="ru-RU" sz="3600" dirty="0">
              <a:latin typeface="Times New Roman Tj" pitchFamily="18" charset="-52"/>
            </a:endParaRPr>
          </a:p>
          <a:p>
            <a:pPr marL="109728" indent="0" algn="just">
              <a:buNone/>
            </a:pPr>
            <a:r>
              <a:rPr lang="tg-Cyrl-TJ" sz="3600" dirty="0" smtClean="0">
                <a:latin typeface="Times New Roman Tj" pitchFamily="18" charset="-52"/>
              </a:rPr>
              <a:t>	Њамагї </a:t>
            </a:r>
            <a:r>
              <a:rPr lang="tg-Cyrl-TJ" sz="3600" dirty="0">
                <a:latin typeface="Times New Roman Tj" pitchFamily="18" charset="-52"/>
              </a:rPr>
              <a:t>дар давраи соли тањсили 2020, 30 нафар донишљўён барќарор карда шудааст. Аз љумла; баъди хориљ шудан 8 нафар, баъди</a:t>
            </a:r>
            <a:r>
              <a:rPr lang="tt-RU" sz="3600" dirty="0">
                <a:latin typeface="Times New Roman Tj" pitchFamily="18" charset="-52"/>
              </a:rPr>
              <a:t> рухсати академї 12 нафар ва баъди хизмати њарбї 10 нафар донишљўён барќарор </a:t>
            </a:r>
            <a:r>
              <a:rPr lang="tg-Cyrl-TJ" sz="3600" dirty="0">
                <a:latin typeface="Times New Roman Tj" pitchFamily="18" charset="-52"/>
              </a:rPr>
              <a:t>карда шуд. Аз шумораи умумии барќарор шуда 12 нафарашон ѓайриройгон ва 18 нафарашон ройгон мебошанд.</a:t>
            </a:r>
            <a:endParaRPr lang="ru-RU" sz="3600" dirty="0">
              <a:latin typeface="Times New Roman Tj" pitchFamily="18" charset="-52"/>
            </a:endParaRPr>
          </a:p>
          <a:p>
            <a:pPr marL="109728" indent="0" algn="just">
              <a:buNone/>
            </a:pPr>
            <a:r>
              <a:rPr lang="tg-Cyrl-TJ" sz="3600" dirty="0" smtClean="0">
                <a:latin typeface="Times New Roman Tj" pitchFamily="18" charset="-52"/>
              </a:rPr>
              <a:t>	Дар </a:t>
            </a:r>
            <a:r>
              <a:rPr lang="tg-Cyrl-TJ" sz="3600" dirty="0">
                <a:latin typeface="Times New Roman Tj" pitchFamily="18" charset="-52"/>
              </a:rPr>
              <a:t>давраи соли тањсили 2020, 134 нафар донишљўён аз дигар коллељњо интиќол дода шудаанд, ки 72 нафарашон ѓайриройгон ва 62 нафарашон дар гурўњњои ройгон тањсил мекунанд. </a:t>
            </a:r>
            <a:endParaRPr lang="ru-RU" sz="3600"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2812096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476672"/>
            <a:ext cx="8568952" cy="5832648"/>
          </a:xfrm>
        </p:spPr>
        <p:txBody>
          <a:bodyPr>
            <a:normAutofit fontScale="77500" lnSpcReduction="20000"/>
          </a:bodyPr>
          <a:lstStyle/>
          <a:p>
            <a:pPr marL="109728" indent="0" algn="just">
              <a:buNone/>
            </a:pPr>
            <a:r>
              <a:rPr lang="tg-Cyrl-TJ" dirty="0" smtClean="0">
                <a:latin typeface="Times New Roman Tj" pitchFamily="18" charset="-52"/>
              </a:rPr>
              <a:t>   Дар </a:t>
            </a:r>
            <a:r>
              <a:rPr lang="tg-Cyrl-TJ" dirty="0">
                <a:latin typeface="Times New Roman Tj" pitchFamily="18" charset="-52"/>
              </a:rPr>
              <a:t>дохили коллељ аз як факултет ба дигар факултет 117</a:t>
            </a:r>
            <a:r>
              <a:rPr lang="tg-Cyrl-TJ" b="1" cap="all" dirty="0">
                <a:latin typeface="Times New Roman Tj" pitchFamily="18" charset="-52"/>
              </a:rPr>
              <a:t> </a:t>
            </a:r>
            <a:r>
              <a:rPr lang="tg-Cyrl-TJ" dirty="0">
                <a:latin typeface="Times New Roman Tj" pitchFamily="18" charset="-52"/>
              </a:rPr>
              <a:t>нафар гузаронида шуд, ки ки 75 нафарашон дар гурўњњои ѓайриройгон ва 42 нафарашон дар гурўњњои ройгон ба тањсил фаро гирифта шуданд.</a:t>
            </a:r>
            <a:endParaRPr lang="ru-RU" dirty="0">
              <a:latin typeface="Times New Roman Tj" pitchFamily="18" charset="-52"/>
            </a:endParaRPr>
          </a:p>
          <a:p>
            <a:pPr marL="109728" indent="0" algn="just">
              <a:buNone/>
            </a:pPr>
            <a:r>
              <a:rPr lang="tg-Cyrl-TJ" dirty="0" smtClean="0">
                <a:latin typeface="Times New Roman Tj" pitchFamily="18" charset="-52"/>
              </a:rPr>
              <a:t>   Аз </a:t>
            </a:r>
            <a:r>
              <a:rPr lang="tg-Cyrl-TJ" dirty="0">
                <a:latin typeface="Times New Roman Tj" pitchFamily="18" charset="-52"/>
              </a:rPr>
              <a:t>гурўњњои ройгон ба гурўњњои ѓайриройгон 1 нафар дар асоси аризааш гузаронида шудааст.</a:t>
            </a:r>
            <a:endParaRPr lang="ru-RU" dirty="0">
              <a:latin typeface="Times New Roman Tj" pitchFamily="18" charset="-52"/>
            </a:endParaRPr>
          </a:p>
          <a:p>
            <a:pPr marL="109728" indent="0" algn="just">
              <a:buNone/>
            </a:pPr>
            <a:r>
              <a:rPr lang="tg-Cyrl-TJ" dirty="0" smtClean="0">
                <a:latin typeface="Times New Roman Tj" pitchFamily="18" charset="-52"/>
              </a:rPr>
              <a:t>      Њамзамон </a:t>
            </a:r>
            <a:r>
              <a:rPr lang="tg-Cyrl-TJ" dirty="0">
                <a:latin typeface="Times New Roman Tj" pitchFamily="18" charset="-52"/>
              </a:rPr>
              <a:t>дар соли тањсили 2020, 41 нафар донишљўён хориљ карда шудааст. Аз љумла; бо сабаби давомоти нокифоя, зиёда аз 36 соат бе сабаб иштирок накардан ба дарсњо ва мувофиќи шартнома сари ваќт напардохтани маблаѓи тањсил, 34 нафар, дар асоси хулосаи тиббї-машваратї ба</a:t>
            </a:r>
            <a:r>
              <a:rPr lang="tt-RU" dirty="0">
                <a:latin typeface="Times New Roman Tj" pitchFamily="18" charset="-52"/>
              </a:rPr>
              <a:t> рухсати академї баромаданд 2 нафар ва ба сафи ќуввањои мусаллањи Љумњурии Тољикистон сафарбар шуданд 5 нафар донишљўён хориљ </a:t>
            </a:r>
            <a:r>
              <a:rPr lang="tg-Cyrl-TJ" dirty="0">
                <a:latin typeface="Times New Roman Tj" pitchFamily="18" charset="-52"/>
              </a:rPr>
              <a:t>карда шуд. </a:t>
            </a:r>
            <a:endParaRPr lang="ru-RU" dirty="0">
              <a:latin typeface="Times New Roman Tj" pitchFamily="18" charset="-52"/>
            </a:endParaRPr>
          </a:p>
          <a:p>
            <a:pPr marL="109728" indent="0" algn="just">
              <a:buNone/>
            </a:pPr>
            <a:r>
              <a:rPr lang="tg-Cyrl-TJ" dirty="0" smtClean="0">
                <a:latin typeface="Times New Roman Tj" pitchFamily="18" charset="-52"/>
              </a:rPr>
              <a:t>     Бо </a:t>
            </a:r>
            <a:r>
              <a:rPr lang="tg-Cyrl-TJ" dirty="0">
                <a:latin typeface="Times New Roman Tj" pitchFamily="18" charset="-52"/>
              </a:rPr>
              <a:t>сабаби шароити вазнини оилавї 7 нафар донишљў аз гурўњњои ѓайриройгон ба гурўњњои ройгон гузаронида шуда ва шартномаи маблаѓи тањсили 66 нафар донишљўёнро дар соли тањсили 2020-2021 ба андозаи 50% кам карда шудааст.</a:t>
            </a:r>
            <a:endParaRPr lang="ru-RU" dirty="0">
              <a:latin typeface="Times New Roman Tj" pitchFamily="18" charset="-52"/>
            </a:endParaRPr>
          </a:p>
          <a:p>
            <a:pPr marL="109728" indent="0" algn="just">
              <a:buNone/>
            </a:pPr>
            <a:r>
              <a:rPr lang="tg-Cyrl-TJ" dirty="0" smtClean="0">
                <a:latin typeface="Times New Roman Tj" pitchFamily="18" charset="-52"/>
              </a:rPr>
              <a:t>   Дар </a:t>
            </a:r>
            <a:r>
              <a:rPr lang="tg-Cyrl-TJ" dirty="0">
                <a:latin typeface="Times New Roman Tj" pitchFamily="18" charset="-52"/>
              </a:rPr>
              <a:t>давраи фаъолияти комиссияи экспертї 40 нафар донишљўён ба дигар коллељњо интиќол дода шуд.</a:t>
            </a:r>
            <a:endParaRPr lang="ru-RU" dirty="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087234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4282" y="404664"/>
            <a:ext cx="8472518" cy="6264696"/>
          </a:xfrm>
        </p:spPr>
        <p:txBody>
          <a:bodyPr>
            <a:normAutofit fontScale="85000" lnSpcReduction="10000"/>
          </a:bodyPr>
          <a:lstStyle/>
          <a:p>
            <a:pPr marL="109728" indent="0" algn="ctr">
              <a:buNone/>
            </a:pPr>
            <a:r>
              <a:rPr lang="tt-RU" sz="2600" b="1" dirty="0" smtClean="0">
                <a:latin typeface="Times New Roman Tj" pitchFamily="18" charset="-52"/>
              </a:rPr>
              <a:t>ШАРОИТИ МАНЗИЛИЮ МАИШИИ ДОНИШҶЎЁН</a:t>
            </a:r>
            <a:endParaRPr lang="ru-RU" sz="2600" dirty="0" smtClean="0">
              <a:latin typeface="Times New Roman Tj" pitchFamily="18" charset="-52"/>
            </a:endParaRPr>
          </a:p>
          <a:p>
            <a:pPr>
              <a:buNone/>
            </a:pPr>
            <a:r>
              <a:rPr lang="tt-RU" sz="2600" dirty="0" smtClean="0">
                <a:latin typeface="Times New Roman Tj" pitchFamily="18" charset="-52"/>
              </a:rPr>
              <a:t> </a:t>
            </a:r>
            <a:endParaRPr lang="ru-RU" sz="2600" dirty="0" smtClean="0">
              <a:latin typeface="Times New Roman Tj" pitchFamily="18" charset="-52"/>
            </a:endParaRPr>
          </a:p>
          <a:p>
            <a:pPr algn="just">
              <a:buNone/>
            </a:pPr>
            <a:r>
              <a:rPr lang="tt-RU" sz="2600" dirty="0" smtClean="0">
                <a:latin typeface="Times New Roman Tj" pitchFamily="18" charset="-52"/>
              </a:rPr>
              <a:t>             </a:t>
            </a:r>
            <a:r>
              <a:rPr lang="tt-RU" sz="3000" dirty="0" smtClean="0">
                <a:latin typeface="Times New Roman Tj" pitchFamily="18" charset="-52"/>
              </a:rPr>
              <a:t>Хобгоҳи донишҷӯён дар суроғаи А. Абдураҳмонов 7 ҷойгир мебошад. Хобгоҳ аз 4-ошёна ва131 ҳуҷраи истиқоматӣ иборат мебошад.</a:t>
            </a:r>
            <a:endParaRPr lang="ru-RU" sz="3000" dirty="0" smtClean="0">
              <a:latin typeface="Times New Roman Tj" pitchFamily="18" charset="-52"/>
            </a:endParaRPr>
          </a:p>
          <a:p>
            <a:pPr algn="just">
              <a:buNone/>
            </a:pPr>
            <a:r>
              <a:rPr lang="tt-RU" sz="3000" dirty="0" smtClean="0">
                <a:latin typeface="Times New Roman Tj" pitchFamily="18" charset="-52"/>
              </a:rPr>
              <a:t>             Айни замон дар хобгоҳ шумораи умумии истиқоматкунандагон 525 нафар донишҷӯдухтарон истиқомат мекунанд. Пеш аз оғози соли таҳсил хобгоҳ аз таъмири капиталӣ-умумї бароварда шуд. Њамчунин гирду атрофи он бо дарахтони сояафганд ва гулу гулбуттаҳо оро дода шуданд.</a:t>
            </a:r>
            <a:endParaRPr lang="ru-RU" sz="3000" dirty="0" smtClean="0">
              <a:latin typeface="Times New Roman Tj" pitchFamily="18" charset="-52"/>
            </a:endParaRPr>
          </a:p>
          <a:p>
            <a:pPr algn="just">
              <a:buNone/>
            </a:pPr>
            <a:r>
              <a:rPr lang="tt-RU" sz="3000" dirty="0" smtClean="0">
                <a:latin typeface="Times New Roman Tj" pitchFamily="18" charset="-52"/>
              </a:rPr>
              <a:t>          Бо мақсади омодагӣ ба давраи зимистонгузаронӣ тамоми тирезаҳои бино шишабандӣ карда шуда, дарҳои хонаҳои истиқоматӣ аз таъмир бароварда шуданд. Ҳамчунин хатҳои ноқили барқӣ дар ҳама ошёнаҳо таъмир карда шуданд. </a:t>
            </a:r>
            <a:endParaRPr lang="ru-RU" sz="30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42244970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332656"/>
            <a:ext cx="8640960" cy="6408712"/>
          </a:xfrm>
        </p:spPr>
        <p:txBody>
          <a:bodyPr>
            <a:noAutofit/>
          </a:bodyPr>
          <a:lstStyle/>
          <a:p>
            <a:pPr algn="just">
              <a:buNone/>
            </a:pPr>
            <a:r>
              <a:rPr lang="tt-RU" sz="2400" dirty="0" smtClean="0">
                <a:latin typeface="Times New Roman Tj" pitchFamily="18" charset="-52"/>
              </a:rPr>
              <a:t>          </a:t>
            </a:r>
            <a:r>
              <a:rPr lang="tt-RU" sz="2600" dirty="0" smtClean="0">
                <a:latin typeface="Times New Roman Tj" pitchFamily="18" charset="-52"/>
              </a:rPr>
              <a:t>Ҳамчунин пеш аз оғози соли таҳсил барои донишҷӯён 150 адад матрас, 100 адад тагсарӣ, 150 адад рахти хоб 40 адад љевони либос, 25 адад кати хоби дуқабата дастрас карда шуд. Ҳамчунин нуқтаи тиббии хобгоҳ аз таъмир бароварда шуда, бо мизу курсӣ ва ҷевони доругузорӣ, кати тиббӣ таъмин карда шуд. Ба хобгоҳ хати нави оби ошомиданӣ оварда шуда, ҳаммомҳо ва 8 адад ошхонаҳо дар ошёнаҳои он аз таъмир бароварда шуда бо обгармкунакҳои барқӣ ва таҷҳизоти дастшуяку хӯрокпазӣ таъмин карда шуданд. </a:t>
            </a:r>
            <a:endParaRPr lang="ru-RU" sz="2600" dirty="0" smtClean="0">
              <a:latin typeface="Times New Roman Tj" pitchFamily="18" charset="-52"/>
            </a:endParaRPr>
          </a:p>
          <a:p>
            <a:pPr algn="just">
              <a:buNone/>
            </a:pPr>
            <a:r>
              <a:rPr lang="tg-Cyrl-TJ" sz="2600" dirty="0" smtClean="0">
                <a:latin typeface="Times New Roman Tj" pitchFamily="18" charset="-52"/>
              </a:rPr>
              <a:t>           Корҳои тарбиявӣ дар хобгоҳ мувофиқи нақшаи тарбиявӣ ба роҳ монда шудааст ва тибқи нақша дар хобгоҳ моҳе як маротиба суратҷаласа гузаронида мешаванд</a:t>
            </a:r>
            <a:endParaRPr lang="ru-RU" sz="2600" dirty="0">
              <a:latin typeface="Times New Roman Tj" pitchFamily="18" charset="-52"/>
            </a:endParaRPr>
          </a:p>
        </p:txBody>
      </p:sp>
    </p:spTree>
    <p:extLst>
      <p:ext uri="{BB962C8B-B14F-4D97-AF65-F5344CB8AC3E}">
        <p14:creationId xmlns:p14="http://schemas.microsoft.com/office/powerpoint/2010/main" val="17036143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88640"/>
            <a:ext cx="8712968" cy="6192688"/>
          </a:xfrm>
        </p:spPr>
        <p:txBody>
          <a:bodyPr>
            <a:normAutofit/>
          </a:bodyPr>
          <a:lstStyle/>
          <a:p>
            <a:pPr marL="109728" indent="0" algn="just">
              <a:buNone/>
            </a:pPr>
            <a:r>
              <a:rPr lang="tg-Cyrl-TJ" sz="2400" dirty="0" smtClean="0">
                <a:latin typeface="Times New Roman Tj" pitchFamily="18" charset="-52"/>
              </a:rPr>
              <a:t>      Мувофиқи </a:t>
            </a:r>
            <a:r>
              <a:rPr lang="tg-Cyrl-TJ" sz="2400" dirty="0" smtClean="0">
                <a:latin typeface="Times New Roman Tj" pitchFamily="18" charset="-52"/>
              </a:rPr>
              <a:t>нақша ҳар рӯзҳои шанбе ва якшанбе дар хобгоҳ шанбегиҳо ташкил карда шуда, гирду атрофи он тозаю озода карда мешавад. Дар хобгоҳ пайваста озмунҳои гуногун, аз ҷумла, ҳуҷраи беҳтарин, ошёнаи беҳтарин ташкил ва баргузор карда мешаванд, ки донишҷӯён дар он фаъолона ширкат меварзанд. </a:t>
            </a:r>
            <a:endParaRPr lang="ru-RU" sz="2400" dirty="0">
              <a:latin typeface="Times New Roman Tj" pitchFamily="18" charset="-52"/>
            </a:endParaRPr>
          </a:p>
        </p:txBody>
      </p:sp>
      <p:pic>
        <p:nvPicPr>
          <p:cNvPr id="83969" name="Picture 1" descr="IMG_20201109_112000"/>
          <p:cNvPicPr>
            <a:picLocks noChangeAspect="1" noChangeArrowheads="1"/>
          </p:cNvPicPr>
          <p:nvPr/>
        </p:nvPicPr>
        <p:blipFill>
          <a:blip r:embed="rId2" cstate="print"/>
          <a:srcRect/>
          <a:stretch>
            <a:fillRect/>
          </a:stretch>
        </p:blipFill>
        <p:spPr bwMode="auto">
          <a:xfrm>
            <a:off x="28324" y="3717032"/>
            <a:ext cx="4607783" cy="313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9330" name="Picture 2" descr="D:\Документы НОУТБУКА\Мои документы\ТАЪЛИМ КУЛОБ\СУРАТХОИ ГУНОГУН КТ КУЛОБ\суратхо КТ КУЛОБ 1\20210106_0856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9429" y="3717032"/>
            <a:ext cx="4578894" cy="312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949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4282" y="260648"/>
            <a:ext cx="8472518" cy="5746643"/>
          </a:xfrm>
        </p:spPr>
        <p:txBody>
          <a:bodyPr>
            <a:normAutofit fontScale="85000" lnSpcReduction="10000"/>
          </a:bodyPr>
          <a:lstStyle/>
          <a:p>
            <a:pPr>
              <a:buNone/>
            </a:pPr>
            <a:r>
              <a:rPr lang="tt-RU" sz="2600" b="1" dirty="0" smtClean="0">
                <a:latin typeface="Times New Roman Tj" pitchFamily="18" charset="-52"/>
              </a:rPr>
              <a:t>			ҲАМКОРИҲОИ БАЙНАЛМИЛАЛӢ </a:t>
            </a:r>
            <a:endParaRPr lang="ru-RU" sz="2600" dirty="0" smtClean="0">
              <a:latin typeface="Times New Roman Tj" pitchFamily="18" charset="-52"/>
            </a:endParaRPr>
          </a:p>
          <a:p>
            <a:pPr algn="just">
              <a:buNone/>
            </a:pPr>
            <a:r>
              <a:rPr lang="tt-RU" sz="2600" dirty="0" smtClean="0">
                <a:latin typeface="Times New Roman Tj" pitchFamily="18" charset="-52"/>
              </a:rPr>
              <a:t>           Коллеҷ баҳри беҳтар намудани раванду сифати таълим ва омодасозии мутахассисони миёнаи тиббӣ, табодули таҷриба ва воридсозии услубҳои муосири таълим ва омодасозии мутахассисони тиббӣ ҳамкориро бо як қатор муассисаҳои таълимии миёна ва олии касбӣ, баъдидипломии ватаниву хориҷӣ, Пажӯҳишгоҳҳо ва ташкилотҳои байналхалқӣ ба роҳ мондааст.</a:t>
            </a:r>
            <a:endParaRPr lang="ru-RU" sz="2600" dirty="0" smtClean="0">
              <a:latin typeface="Times New Roman Tj" pitchFamily="18" charset="-52"/>
            </a:endParaRPr>
          </a:p>
          <a:p>
            <a:pPr algn="just">
              <a:buNone/>
            </a:pPr>
            <a:r>
              <a:rPr lang="tt-RU" sz="2600" dirty="0" smtClean="0">
                <a:latin typeface="Times New Roman Tj" pitchFamily="18" charset="-52"/>
              </a:rPr>
              <a:t>           Аз он ҷумла коллеҷ бо ДДТТ ба номи Абӯалӣ ибни Сино, Донишкадаи таҳсилоти баъдидипломии кормандони соҳаи тандурустии Ҷумҳурии Тоҷикистон, Донишкадаи такмили ихтисоси кормандони маориф, ДДОТ ба номи С.Айнӣ, Донишгоҳи техникии Тоҷикистон ба номи М. С. Осимӣ, Донишгоҳи Аграрии Тоҷикистон, Коллеҷи техникӣ, Коллеҷи омӯзгорӣ, Пажӯҳишгоҳи тибби профилактикӣ, Пажӯҳишгоҳи ташхис ва барқарорсозии қобилияти кории маъюбон бо табобатгоҳи ВТ ва ҲИА ҶТ, Пажӯҳишгоҳи акушерӣ-гинекологӣ ва перинатологӣ ва ғайра. </a:t>
            </a:r>
            <a:endParaRPr lang="ru-RU" sz="26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10939199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428604"/>
            <a:ext cx="8401080" cy="5786478"/>
          </a:xfrm>
        </p:spPr>
        <p:txBody>
          <a:bodyPr>
            <a:normAutofit fontScale="92500"/>
          </a:bodyPr>
          <a:lstStyle/>
          <a:p>
            <a:pPr algn="just">
              <a:buNone/>
            </a:pPr>
            <a:r>
              <a:rPr lang="tt-RU" sz="2800" dirty="0" smtClean="0">
                <a:latin typeface="Times New Roman Tj" pitchFamily="18" charset="-52"/>
              </a:rPr>
              <a:t>         Ҳамчунин бо як қатор ташкилотҳои байналхалқӣ аз қабили Ташкилоти умумиљањонии тандурустї (ТУТ), намояндагии институти тропикї ва тандурустии љамъиятии Швейтсария, ЮНФПА (Хазинаи нуфузи аҳолии СММ), Коллеҷҳои тиббии шаҳри Санкт-Петербург, ш.Бишкек, ш. Нур-Султон, ш.Волгоград, ш. Тошканд барои мустаҳкам намудани пояи моддӣ-техникӣ, табодули таҷриба, истифодабарии услубҳои муосир ва байналфаъоли таълим ва омодасозии мутахассисони ба талаботҳои байналхалқӣ ҷавобгӯ, ҳамкориҳои илмӣ-тадқиқотӣ, амалӣ, бозомӯзӣ ва такмили ихтисоси омӯзгорон ва кормандон ҳамкории самаранок дорад.</a:t>
            </a:r>
            <a:endParaRPr lang="ru-RU" sz="2800" dirty="0" smtClean="0">
              <a:latin typeface="Times New Roman Tj" pitchFamily="18" charset="-52"/>
            </a:endParaRPr>
          </a:p>
          <a:p>
            <a:endParaRPr lang="ru-RU" dirty="0"/>
          </a:p>
        </p:txBody>
      </p:sp>
    </p:spTree>
    <p:extLst>
      <p:ext uri="{BB962C8B-B14F-4D97-AF65-F5344CB8AC3E}">
        <p14:creationId xmlns:p14="http://schemas.microsoft.com/office/powerpoint/2010/main" val="18812480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285728"/>
            <a:ext cx="8229600" cy="6072230"/>
          </a:xfrm>
        </p:spPr>
        <p:txBody>
          <a:bodyPr>
            <a:normAutofit fontScale="70000" lnSpcReduction="20000"/>
          </a:bodyPr>
          <a:lstStyle/>
          <a:p>
            <a:pPr marL="109728" indent="0" algn="ctr">
              <a:buNone/>
            </a:pPr>
            <a:r>
              <a:rPr lang="tt-RU" sz="3200" b="1" dirty="0" smtClean="0">
                <a:latin typeface="Times New Roman Tj" pitchFamily="18" charset="-52"/>
              </a:rPr>
              <a:t>ЊАМКОРЇ БО ТАШКИЛОТЊОИ БАЙНАЛМИЛАЛЇ</a:t>
            </a:r>
            <a:endParaRPr lang="ru-RU" sz="3200" dirty="0" smtClean="0">
              <a:latin typeface="Times New Roman Tj" pitchFamily="18" charset="-52"/>
            </a:endParaRPr>
          </a:p>
          <a:p>
            <a:pPr>
              <a:buNone/>
            </a:pPr>
            <a:r>
              <a:rPr lang="tt-RU" sz="3200" b="1" dirty="0" smtClean="0">
                <a:latin typeface="Times New Roman Tj" pitchFamily="18" charset="-52"/>
              </a:rPr>
              <a:t> </a:t>
            </a:r>
            <a:endParaRPr lang="ru-RU" sz="3200" dirty="0" smtClean="0">
              <a:latin typeface="Times New Roman Tj" pitchFamily="18" charset="-52"/>
            </a:endParaRPr>
          </a:p>
          <a:p>
            <a:pPr marL="109728" indent="0" algn="just">
              <a:buNone/>
            </a:pPr>
            <a:r>
              <a:rPr lang="tt-RU" sz="3200" b="1" dirty="0" smtClean="0">
                <a:latin typeface="Times New Roman Tj" pitchFamily="18" charset="-52"/>
              </a:rPr>
              <a:t>Дар доираи њамкорї бо UNFPA – Хазинаи нуфузии ањолии ТУТ корњои зерин ба анҷом расонида шуданд:</a:t>
            </a:r>
            <a:endParaRPr lang="ru-RU" sz="3200" dirty="0" smtClean="0">
              <a:latin typeface="Times New Roman Tj" pitchFamily="18" charset="-52"/>
            </a:endParaRPr>
          </a:p>
          <a:p>
            <a:pPr>
              <a:buNone/>
            </a:pPr>
            <a:endParaRPr lang="ru-RU" sz="3200" dirty="0" smtClean="0">
              <a:latin typeface="Times New Roman Tj" pitchFamily="18" charset="-52"/>
            </a:endParaRPr>
          </a:p>
          <a:p>
            <a:pPr algn="just">
              <a:buNone/>
            </a:pPr>
            <a:r>
              <a:rPr lang="tt-RU" sz="3200" dirty="0" smtClean="0">
                <a:latin typeface="Times New Roman Tj" pitchFamily="18" charset="-52"/>
              </a:rPr>
              <a:t>    	Дар доираи нақшаи кор</a:t>
            </a:r>
            <a:r>
              <a:rPr lang="tg-Cyrl-TJ" sz="3200" dirty="0" smtClean="0">
                <a:latin typeface="Times New Roman Tj" pitchFamily="18" charset="-52"/>
              </a:rPr>
              <a:t>ӣ омӯзгорони ихтисоси кори момодоягӣ ва тибби оилавӣ дар семинарҳое, ки аз тарафи мураббиёни ташкилоти мазкур доир ба мавзӯъҳои </a:t>
            </a:r>
            <a:r>
              <a:rPr lang="tt-RU" sz="3200" dirty="0" smtClean="0">
                <a:latin typeface="Times New Roman Tj" pitchFamily="18" charset="-52"/>
              </a:rPr>
              <a:t>“Модарии солим”, “Скрининги визуалии гарданаи бачадон”, “Масъалаҳои танзими оила, контрасепсия”, “Нигоҳубини антенаталӣ”, “ВНМО-АЃНМИ”, “Солимии наврасон”, “Зӯроварӣ ба зан дар оила”, “Пешгирӣ ва ташхиси бемориҳои тавассути алоқаи ҷинсӣ гузаранда”, “Исқоти ҳамл” иштирок намуданд. Ҳамчунин бо дастгирии ташкилоти мазкур ба коллеҷ якчанд адад муляжҳо барои омӯзиши кори момодоягӣ дастрас карда шуд. Дар Коллеҷ бо дастгирии ташкилоти мазкур маркази омӯзиши фосилавии масъалаҳои банақшагирии оила ташкил карда шуд, ки он 12 адад ноутбукҳо, ки бо хати интернет пайваст карда шуданд насб карда шудааст. </a:t>
            </a:r>
            <a:endParaRPr lang="ru-RU" sz="3200" dirty="0" smtClean="0">
              <a:latin typeface="Times New Roman Tj" pitchFamily="18" charset="-52"/>
            </a:endParaRPr>
          </a:p>
          <a:p>
            <a:endParaRPr lang="ru-RU" dirty="0"/>
          </a:p>
        </p:txBody>
      </p:sp>
    </p:spTree>
    <p:extLst>
      <p:ext uri="{BB962C8B-B14F-4D97-AF65-F5344CB8AC3E}">
        <p14:creationId xmlns:p14="http://schemas.microsoft.com/office/powerpoint/2010/main" val="4230185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507288" cy="6192688"/>
          </a:xfrm>
        </p:spPr>
        <p:txBody>
          <a:bodyPr>
            <a:normAutofit/>
          </a:bodyPr>
          <a:lstStyle/>
          <a:p>
            <a:pPr marL="109728" indent="0" algn="ctr">
              <a:buNone/>
            </a:pPr>
            <a:r>
              <a:rPr lang="tt-RU" sz="2800" dirty="0" smtClean="0">
                <a:latin typeface="Times New Roman Tj" pitchFamily="18" charset="-52"/>
              </a:rPr>
              <a:t>Маљлигоњи Коллељ баъди таъмири капитал</a:t>
            </a:r>
            <a:r>
              <a:rPr lang="tg-Cyrl-TJ" sz="2800" dirty="0" smtClean="0">
                <a:latin typeface="Times New Roman Tj" pitchFamily="18" charset="-52"/>
              </a:rPr>
              <a:t>ӣ</a:t>
            </a:r>
            <a:endParaRPr lang="ru-RU" sz="2800" dirty="0" smtClean="0">
              <a:latin typeface="Times New Roman Tj" pitchFamily="18" charset="-52"/>
            </a:endParaRPr>
          </a:p>
          <a:p>
            <a:pPr marL="0" indent="0">
              <a:buNone/>
            </a:pPr>
            <a:endParaRPr lang="ru-RU" dirty="0"/>
          </a:p>
        </p:txBody>
      </p:sp>
      <p:pic>
        <p:nvPicPr>
          <p:cNvPr id="3074" name="Picture 2" descr="IMG_20201109_112819"/>
          <p:cNvPicPr>
            <a:picLocks noChangeAspect="1" noChangeArrowheads="1"/>
          </p:cNvPicPr>
          <p:nvPr/>
        </p:nvPicPr>
        <p:blipFill>
          <a:blip r:embed="rId2" cstate="print"/>
          <a:srcRect/>
          <a:stretch>
            <a:fillRect/>
          </a:stretch>
        </p:blipFill>
        <p:spPr bwMode="auto">
          <a:xfrm>
            <a:off x="-1" y="3212976"/>
            <a:ext cx="5135255" cy="3664942"/>
          </a:xfrm>
          <a:prstGeom prst="rect">
            <a:avLst/>
          </a:prstGeom>
          <a:noFill/>
          <a:ln w="9525">
            <a:noFill/>
            <a:miter lim="800000"/>
            <a:headEnd/>
            <a:tailEnd/>
          </a:ln>
        </p:spPr>
      </p:pic>
      <p:pic>
        <p:nvPicPr>
          <p:cNvPr id="4" name="Рисунок 14" descr="Описание: C:\Documents and Settings\User\Рабочий стол\20201201_093638.jpg"/>
          <p:cNvPicPr>
            <a:picLocks noChangeAspect="1" noChangeArrowheads="1"/>
          </p:cNvPicPr>
          <p:nvPr/>
        </p:nvPicPr>
        <p:blipFill>
          <a:blip r:embed="rId3"/>
          <a:srcRect/>
          <a:stretch>
            <a:fillRect/>
          </a:stretch>
        </p:blipFill>
        <p:spPr bwMode="auto">
          <a:xfrm>
            <a:off x="5135255" y="1628800"/>
            <a:ext cx="3984826" cy="3477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28562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332656"/>
            <a:ext cx="8496944" cy="6264696"/>
          </a:xfrm>
        </p:spPr>
        <p:txBody>
          <a:bodyPr>
            <a:normAutofit lnSpcReduction="10000"/>
          </a:bodyPr>
          <a:lstStyle/>
          <a:p>
            <a:pPr algn="ctr">
              <a:buNone/>
            </a:pPr>
            <a:r>
              <a:rPr lang="tt-RU" sz="2400" b="1" dirty="0" smtClean="0">
                <a:latin typeface="Times New Roman Tj" pitchFamily="18" charset="-52"/>
              </a:rPr>
              <a:t>Њамкорї бо Агентии Швейтсариягї оид ба рушд ва њамкорї. </a:t>
            </a:r>
            <a:endParaRPr lang="ru-RU" sz="2400" i="1" dirty="0" smtClean="0">
              <a:latin typeface="Times New Roman Tj" pitchFamily="18" charset="-52"/>
            </a:endParaRPr>
          </a:p>
          <a:p>
            <a:pPr marL="109728" indent="0">
              <a:buNone/>
            </a:pPr>
            <a:r>
              <a:rPr lang="tt-RU" sz="2600" b="1" dirty="0" smtClean="0">
                <a:latin typeface="Times New Roman Tj" pitchFamily="18" charset="-52"/>
              </a:rPr>
              <a:t>  Лоињаи </a:t>
            </a:r>
            <a:r>
              <a:rPr lang="tt-RU" sz="2600" b="1" dirty="0" smtClean="0">
                <a:latin typeface="Times New Roman Tj" pitchFamily="18" charset="-52"/>
              </a:rPr>
              <a:t>“Ислоњоти тањсилоти тиббї дар Тољикистон” </a:t>
            </a:r>
            <a:endParaRPr lang="ru-RU" sz="2600" i="1" dirty="0" smtClean="0">
              <a:latin typeface="Times New Roman Tj" pitchFamily="18" charset="-52"/>
            </a:endParaRPr>
          </a:p>
          <a:p>
            <a:pPr algn="just">
              <a:buNone/>
            </a:pPr>
            <a:r>
              <a:rPr lang="tt-RU" sz="2600" dirty="0" smtClean="0">
                <a:latin typeface="Times New Roman Tj" pitchFamily="18" charset="-52"/>
              </a:rPr>
              <a:t>    	Дар доираи ҳамкорӣ бо ташкилоти мазкур дар Коллеҷ маркази омӯзиши малакаҳои амалии ҳамширагӣ ташкил карда шуд, ки он аз се утоқи барҳаво иборат буда бо тамоми муляжҳои замонавии электронӣ барои омӯзиши малакаҳои амалии ҳамширагӣ таъмин карда шудааст. Дар маркази мазкур донишҷӯёни ихтисосҳои тибби оилавӣ, кори момодоягӣ ва кори ҳамширагӣ таҷрибаомӯзии қаблидипломӣ мегузаранд. Ҳамчунин аз тарафи ташкилоти мазкур якчанд семинарҳои омӯзишӣ барои омӯзгорон бо иштироки мураббиёни хориҷӣ доир ба истифодабарии услубҳои муосири таълим ташкил ва баргузор карда шуд, ки дар он омӯзгорон иштирок намуданд. </a:t>
            </a:r>
            <a:endParaRPr lang="ru-RU" sz="2600" i="1" dirty="0" smtClean="0">
              <a:latin typeface="Times New Roman Tj" pitchFamily="18" charset="-52"/>
            </a:endParaRPr>
          </a:p>
          <a:p>
            <a:pPr marL="109728" indent="0" algn="just">
              <a:buNone/>
            </a:pPr>
            <a:endParaRPr lang="ru-RU" dirty="0">
              <a:latin typeface="Times New Roman Tj" pitchFamily="18" charset="-52"/>
            </a:endParaRPr>
          </a:p>
        </p:txBody>
      </p:sp>
    </p:spTree>
    <p:extLst>
      <p:ext uri="{BB962C8B-B14F-4D97-AF65-F5344CB8AC3E}">
        <p14:creationId xmlns:p14="http://schemas.microsoft.com/office/powerpoint/2010/main" val="13639358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4282" y="285729"/>
            <a:ext cx="8715436" cy="6572271"/>
          </a:xfrm>
        </p:spPr>
        <p:txBody>
          <a:bodyPr>
            <a:normAutofit fontScale="92500" lnSpcReduction="20000"/>
          </a:bodyPr>
          <a:lstStyle/>
          <a:p>
            <a:pPr>
              <a:buNone/>
            </a:pPr>
            <a:r>
              <a:rPr lang="tt-RU" sz="2000" b="1" dirty="0" smtClean="0">
                <a:latin typeface="Times New Roman Tj" pitchFamily="18" charset="-52"/>
              </a:rPr>
              <a:t>			ФАЪОЛИЯТИ НАШРӢ</a:t>
            </a:r>
            <a:endParaRPr lang="ru-RU" sz="2000" dirty="0" smtClean="0">
              <a:latin typeface="Times New Roman Tj" pitchFamily="18" charset="-52"/>
            </a:endParaRPr>
          </a:p>
          <a:p>
            <a:pPr>
              <a:buNone/>
            </a:pPr>
            <a:r>
              <a:rPr lang="tt-RU" sz="2000" dirty="0" smtClean="0">
                <a:latin typeface="Times New Roman Tj" pitchFamily="18" charset="-52"/>
              </a:rPr>
              <a:t>          Рӯзномаи коллеҷ таҳти унвони “Дармонбахш” моҳе 1 маротиба бо теъдоди 3000 нусха нашр карда мешавад. Дар рўзнома маќолањо дар хусуси чорабинињои асосии сиёсї, тараќќиёт ва дастовардњои соњаи тандурустии Љумњурии Тољикистон ва ҷаҳон, дастовардҳои омӯзгорон ва донишҷӯёни коллеҷ, мақолаҳои омӯзгорон ва донишҷӯёни коллеҷ оиди масъалаҳои гуногун, аз ҷумла пешгирї ва табобати беморињо ба чоп мерасанд.</a:t>
            </a: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endParaRPr lang="tt-RU" sz="2000" dirty="0" smtClean="0">
              <a:latin typeface="Times New Roman Tj" pitchFamily="18" charset="-52"/>
            </a:endParaRPr>
          </a:p>
          <a:p>
            <a:pPr>
              <a:buNone/>
            </a:pPr>
            <a:r>
              <a:rPr lang="tt-RU" sz="2400" dirty="0" smtClean="0">
                <a:latin typeface="Times New Roman Tj" pitchFamily="18" charset="-52"/>
              </a:rPr>
              <a:t>Рӯзномаи мазкур баҳри тавсеаи ҷаҳонбинии донишҷӯён, баланд бардоштани сифати таълиму тарбия ва омодасозии мутахассисони ояндаи тиб, сатҳи корҳои илмиву методии Коллеҷ  мусоидат менамояд.</a:t>
            </a:r>
            <a:endParaRPr lang="ru-RU" sz="2400" dirty="0" smtClean="0">
              <a:latin typeface="Times New Roman Tj" pitchFamily="18" charset="-52"/>
            </a:endParaRPr>
          </a:p>
          <a:p>
            <a:pPr>
              <a:buNone/>
            </a:pPr>
            <a:endParaRPr lang="ru-RU" sz="2000" dirty="0" smtClean="0">
              <a:latin typeface="Times New Roman Tj" pitchFamily="18" charset="-52"/>
            </a:endParaRPr>
          </a:p>
          <a:p>
            <a:pPr marL="109728" indent="0">
              <a:buNone/>
            </a:pPr>
            <a:endParaRPr lang="ru-RU" dirty="0"/>
          </a:p>
        </p:txBody>
      </p:sp>
      <p:pic>
        <p:nvPicPr>
          <p:cNvPr id="74753" name="Picture 1" descr="IMG_20201007_084534"/>
          <p:cNvPicPr>
            <a:picLocks noChangeAspect="1" noChangeArrowheads="1"/>
          </p:cNvPicPr>
          <p:nvPr/>
        </p:nvPicPr>
        <p:blipFill>
          <a:blip r:embed="rId2" cstate="print"/>
          <a:srcRect/>
          <a:stretch>
            <a:fillRect/>
          </a:stretch>
        </p:blipFill>
        <p:spPr bwMode="auto">
          <a:xfrm>
            <a:off x="1571604" y="2285992"/>
            <a:ext cx="5929354" cy="3214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1194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err="1" smtClean="0"/>
              <a:t>Газетаи</a:t>
            </a:r>
            <a:r>
              <a:rPr lang="ru-RU" dirty="0" smtClean="0"/>
              <a:t> </a:t>
            </a:r>
            <a:r>
              <a:rPr lang="ru-RU" dirty="0" err="1" smtClean="0"/>
              <a:t>Дармонбахш</a:t>
            </a:r>
            <a:endParaRPr lang="ru-RU" dirty="0"/>
          </a:p>
        </p:txBody>
      </p:sp>
      <p:pic>
        <p:nvPicPr>
          <p:cNvPr id="1013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61047"/>
            <a:ext cx="4355976" cy="2996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953" t="14600" r="30299" b="5277"/>
          <a:stretch/>
        </p:blipFill>
        <p:spPr bwMode="auto">
          <a:xfrm>
            <a:off x="4211960" y="1297531"/>
            <a:ext cx="4932040" cy="558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020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85728"/>
            <a:ext cx="9144000" cy="6572272"/>
          </a:xfrm>
        </p:spPr>
        <p:txBody>
          <a:bodyPr>
            <a:normAutofit/>
          </a:bodyPr>
          <a:lstStyle/>
          <a:p>
            <a:pPr marL="109728" indent="0" algn="ctr">
              <a:buNone/>
            </a:pPr>
            <a:r>
              <a:rPr lang="tt-RU" sz="2600" b="1" dirty="0" smtClean="0">
                <a:latin typeface="Times New Roman Tj" pitchFamily="18" charset="-52"/>
              </a:rPr>
              <a:t>КУМИТАИ ИТТИФОЌИ КАСАБАИ ОМЎЗГОРОН ВА КОРМАНДОНИ КОЛЛЕЉ</a:t>
            </a:r>
            <a:endParaRPr lang="ru-RU" sz="2600" dirty="0" smtClean="0">
              <a:latin typeface="Times New Roman Tj" pitchFamily="18" charset="-52"/>
            </a:endParaRPr>
          </a:p>
          <a:p>
            <a:pPr marL="109728" indent="0" algn="just">
              <a:buNone/>
            </a:pPr>
            <a:r>
              <a:rPr lang="tt-RU" sz="3600" dirty="0" smtClean="0">
                <a:latin typeface="Times New Roman Tj" pitchFamily="18" charset="-52"/>
              </a:rPr>
              <a:t>  </a:t>
            </a:r>
            <a:r>
              <a:rPr lang="tt-RU" sz="2800" dirty="0" smtClean="0">
                <a:latin typeface="Times New Roman Tj" pitchFamily="18" charset="-52"/>
              </a:rPr>
              <a:t>Дар </a:t>
            </a:r>
            <a:r>
              <a:rPr lang="tt-RU" sz="2800" dirty="0" smtClean="0">
                <a:latin typeface="Times New Roman Tj" pitchFamily="18" charset="-52"/>
              </a:rPr>
              <a:t>давоми соли 2020 аз тарафи кумитаи иттифоќи касабаи омўзгорон, ба шахсони ниёзманд кумакњои зерин  расонида шуд.</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Барои </a:t>
            </a:r>
            <a:r>
              <a:rPr lang="tt-RU" sz="2800" dirty="0" smtClean="0">
                <a:latin typeface="Times New Roman Tj" pitchFamily="18" charset="-52"/>
              </a:rPr>
              <a:t>пешгири ва табобати бемории COVID -19 дар муассиса 3600 сомонї сарф карда шуд. Аз ҷумла 15 адад антисептик ва 200 адад ниқобҳои муҳофизатӣ харидорӣ карда шудааст.</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Кўмаки </a:t>
            </a:r>
            <a:r>
              <a:rPr lang="tt-RU" sz="2800" dirty="0" smtClean="0">
                <a:latin typeface="Times New Roman Tj" pitchFamily="18" charset="-52"/>
              </a:rPr>
              <a:t>пулї ба табаќаи камбизоати кормандони коллељ 1600 сомонї ёрдампулї дода шуд.</a:t>
            </a:r>
            <a:endParaRPr lang="ru-RU" sz="2800" dirty="0" smtClean="0">
              <a:latin typeface="Times New Roman Tj" pitchFamily="18" charset="-52"/>
            </a:endParaRPr>
          </a:p>
          <a:p>
            <a:pPr marL="109728" indent="0">
              <a:buNone/>
            </a:pPr>
            <a:endParaRPr lang="ru-RU" dirty="0"/>
          </a:p>
        </p:txBody>
      </p:sp>
    </p:spTree>
    <p:extLst>
      <p:ext uri="{BB962C8B-B14F-4D97-AF65-F5344CB8AC3E}">
        <p14:creationId xmlns:p14="http://schemas.microsoft.com/office/powerpoint/2010/main" val="32441822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404664"/>
            <a:ext cx="8229600" cy="5602627"/>
          </a:xfrm>
        </p:spPr>
        <p:txBody>
          <a:bodyPr>
            <a:normAutofit fontScale="92500"/>
          </a:bodyPr>
          <a:lstStyle/>
          <a:p>
            <a:pPr marL="109728" indent="0" algn="just">
              <a:buNone/>
            </a:pPr>
            <a:r>
              <a:rPr lang="tt-RU" sz="2800" dirty="0">
                <a:latin typeface="Times New Roman Tj" pitchFamily="18" charset="-52"/>
              </a:rPr>
              <a:t> </a:t>
            </a:r>
            <a:r>
              <a:rPr lang="tt-RU" sz="2800" dirty="0" smtClean="0">
                <a:latin typeface="Times New Roman Tj" pitchFamily="18" charset="-52"/>
              </a:rPr>
              <a:t>    Барои </a:t>
            </a:r>
            <a:r>
              <a:rPr lang="tt-RU" sz="2800" dirty="0">
                <a:latin typeface="Times New Roman Tj" pitchFamily="18" charset="-52"/>
              </a:rPr>
              <a:t>конференсияи иншои бењтарин 400 сомонї сарф карда шудааст.</a:t>
            </a:r>
            <a:endParaRPr lang="ru-RU" sz="2800" dirty="0">
              <a:latin typeface="Times New Roman Tj" pitchFamily="18" charset="-52"/>
            </a:endParaRPr>
          </a:p>
          <a:p>
            <a:pPr marL="109728" indent="0" algn="just">
              <a:buNone/>
            </a:pPr>
            <a:r>
              <a:rPr lang="tt-RU" sz="2800" dirty="0">
                <a:latin typeface="Times New Roman Tj" pitchFamily="18" charset="-52"/>
              </a:rPr>
              <a:t>   Дар рўзи модарон 8-уми март ба 117 нафар бонувони коллељ ба арзиши ҳамагӣ 4 000 сомонї кӯмакпулӣ тақдим карда шуд.</a:t>
            </a:r>
            <a:endParaRPr lang="ru-RU" sz="2800" dirty="0">
              <a:latin typeface="Times New Roman Tj" pitchFamily="18" charset="-52"/>
            </a:endParaRPr>
          </a:p>
          <a:p>
            <a:pPr marL="109728" indent="0" algn="just">
              <a:buNone/>
            </a:pPr>
            <a:r>
              <a:rPr lang="tt-RU" sz="2800" dirty="0">
                <a:latin typeface="Times New Roman Tj" pitchFamily="18" charset="-52"/>
              </a:rPr>
              <a:t>     Ба муносибати “Наврўзї” ба 171 нафар кормандони муассиса, маводњои озуќавории орду равѓан даќдим карда шуд, ки аз њисоби кумитаи иттифоќи касабаи коллељ 8000 сомонї људо карда шуд.</a:t>
            </a:r>
            <a:endParaRPr lang="ru-RU" sz="2800" dirty="0">
              <a:latin typeface="Times New Roman Tj" pitchFamily="18" charset="-52"/>
            </a:endParaRPr>
          </a:p>
          <a:p>
            <a:pPr marL="109728" indent="0" algn="just">
              <a:buNone/>
            </a:pPr>
            <a:r>
              <a:rPr lang="tt-RU" sz="2800" dirty="0">
                <a:latin typeface="Times New Roman Tj" pitchFamily="18" charset="-52"/>
              </a:rPr>
              <a:t>    Дар рўзи кормандони соњаи маориф, ба 32 нафар омўзгорон, дар ҳаҷми 250с, ба миќдори умумии 8000 сомонї мукофотпулї тақдим карда шуд шуд.</a:t>
            </a:r>
            <a:endParaRPr lang="ru-RU" dirty="0"/>
          </a:p>
        </p:txBody>
      </p:sp>
    </p:spTree>
    <p:extLst>
      <p:ext uri="{BB962C8B-B14F-4D97-AF65-F5344CB8AC3E}">
        <p14:creationId xmlns:p14="http://schemas.microsoft.com/office/powerpoint/2010/main" val="10348137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85720" y="332656"/>
            <a:ext cx="4357718" cy="6311054"/>
          </a:xfrm>
        </p:spPr>
        <p:txBody>
          <a:bodyPr/>
          <a:lstStyle/>
          <a:p>
            <a:pPr marL="109728" indent="0" algn="just">
              <a:buNone/>
            </a:pPr>
            <a:r>
              <a:rPr lang="tt-RU" sz="2000" dirty="0" smtClean="0">
                <a:latin typeface="Times New Roman Tj" pitchFamily="18" charset="-52"/>
              </a:rPr>
              <a:t>   Дар </a:t>
            </a:r>
            <a:r>
              <a:rPr lang="tt-RU" sz="2000" dirty="0" smtClean="0">
                <a:latin typeface="Times New Roman Tj" pitchFamily="18" charset="-52"/>
              </a:rPr>
              <a:t>озмуни “Муаллими сол” барои 3 нафар омўзгорони бењтарин ҳамагӣ 2400 сомонї људо карда шуд. Барои истироњат дар санатория ба 1 нафар корманди коллељ 600 сомонї људа карда шуд. </a:t>
            </a:r>
            <a:endParaRPr lang="ru-RU" sz="2000" dirty="0" smtClean="0">
              <a:latin typeface="Times New Roman Tj" pitchFamily="18" charset="-52"/>
            </a:endParaRPr>
          </a:p>
          <a:p>
            <a:pPr marL="109728" indent="0" algn="just">
              <a:buNone/>
            </a:pPr>
            <a:r>
              <a:rPr lang="tt-RU" sz="2000" dirty="0" smtClean="0">
                <a:latin typeface="Times New Roman Tj" pitchFamily="18" charset="-52"/>
              </a:rPr>
              <a:t>   Кумитаи </a:t>
            </a:r>
            <a:r>
              <a:rPr lang="tt-RU" sz="2000" dirty="0" smtClean="0">
                <a:latin typeface="Times New Roman Tj" pitchFamily="18" charset="-52"/>
              </a:rPr>
              <a:t>иттифоќи касабаи омўзгорон ва дигар кормандони коллељ, тасмим гирифтааст, ки дар оянда низ корро дар самти дастгирии иҷтимоии ҳайати омӯзгорону кормандон боз ҳам љоннак намояд.</a:t>
            </a:r>
            <a:endParaRPr lang="ru-RU" sz="2000" dirty="0" smtClean="0">
              <a:latin typeface="Times New Roman Tj" pitchFamily="18" charset="-52"/>
            </a:endParaRPr>
          </a:p>
          <a:p>
            <a:pPr marL="109728" indent="0">
              <a:buNone/>
            </a:pPr>
            <a:endParaRPr lang="ru-RU" dirty="0"/>
          </a:p>
        </p:txBody>
      </p:sp>
      <p:pic>
        <p:nvPicPr>
          <p:cNvPr id="71681" name="Picture 1" descr="FB_IMG_16056122182070814"/>
          <p:cNvPicPr>
            <a:picLocks noChangeAspect="1" noChangeArrowheads="1"/>
          </p:cNvPicPr>
          <p:nvPr/>
        </p:nvPicPr>
        <p:blipFill>
          <a:blip r:embed="rId2"/>
          <a:srcRect/>
          <a:stretch>
            <a:fillRect/>
          </a:stretch>
        </p:blipFill>
        <p:spPr bwMode="auto">
          <a:xfrm>
            <a:off x="4929190" y="428604"/>
            <a:ext cx="3786214" cy="535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38966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0" y="0"/>
            <a:ext cx="9144000" cy="6597352"/>
          </a:xfrm>
        </p:spPr>
        <p:txBody>
          <a:bodyPr>
            <a:noAutofit/>
          </a:bodyPr>
          <a:lstStyle/>
          <a:p>
            <a:pPr marL="109728" indent="0">
              <a:buNone/>
            </a:pPr>
            <a:endParaRPr lang="tt-RU" sz="1900" b="1" dirty="0" smtClean="0">
              <a:latin typeface="Times New Roman Tj" pitchFamily="18" charset="-52"/>
            </a:endParaRPr>
          </a:p>
          <a:p>
            <a:pPr marL="109728" indent="0">
              <a:buNone/>
            </a:pPr>
            <a:endParaRPr lang="tt-RU" sz="1900" b="1" dirty="0">
              <a:latin typeface="Times New Roman Tj" pitchFamily="18" charset="-52"/>
            </a:endParaRPr>
          </a:p>
          <a:p>
            <a:pPr marL="109728" indent="0">
              <a:buNone/>
            </a:pPr>
            <a:endParaRPr lang="tt-RU" sz="1900" b="1" dirty="0" smtClean="0">
              <a:latin typeface="Times New Roman Tj" pitchFamily="18" charset="-52"/>
            </a:endParaRPr>
          </a:p>
          <a:p>
            <a:pPr marL="109728" indent="0" algn="ctr">
              <a:buNone/>
            </a:pPr>
            <a:r>
              <a:rPr lang="tt-RU" sz="2400" b="1" dirty="0" smtClean="0">
                <a:latin typeface="Times New Roman Tj" pitchFamily="18" charset="-52"/>
              </a:rPr>
              <a:t>КУМИТАИ </a:t>
            </a:r>
            <a:r>
              <a:rPr lang="tt-RU" sz="2400" b="1" dirty="0" smtClean="0">
                <a:latin typeface="Times New Roman Tj" pitchFamily="18" charset="-52"/>
              </a:rPr>
              <a:t>ИТТИФОЌИ КАСАБАИ ДОНИШЉЎЁНИ КОЛЛЕЉ</a:t>
            </a:r>
            <a:r>
              <a:rPr lang="tt-RU" sz="2400" dirty="0" smtClean="0">
                <a:latin typeface="Times New Roman Tj" pitchFamily="18" charset="-52"/>
              </a:rPr>
              <a:t> </a:t>
            </a:r>
            <a:endParaRPr lang="ru-RU" sz="2400" dirty="0" smtClean="0">
              <a:latin typeface="Times New Roman Tj" pitchFamily="18" charset="-52"/>
            </a:endParaRPr>
          </a:p>
          <a:p>
            <a:pPr marL="109728" indent="0" algn="just">
              <a:buNone/>
            </a:pPr>
            <a:r>
              <a:rPr lang="tt-RU" sz="2400" dirty="0" smtClean="0">
                <a:latin typeface="Times New Roman Tj" pitchFamily="18" charset="-52"/>
              </a:rPr>
              <a:t>      Дар </a:t>
            </a:r>
            <a:r>
              <a:rPr lang="tt-RU" sz="2400" dirty="0" smtClean="0">
                <a:latin typeface="Times New Roman Tj" pitchFamily="18" charset="-52"/>
              </a:rPr>
              <a:t>коллељ 3 нафар донишљўёни аълохон гирандагони стипендияи номї мебошанд, ки барои гирифтани стипендияи раиси вилояти Хатлон пешнињод шудаанд.</a:t>
            </a:r>
            <a:endParaRPr lang="ru-RU" sz="2400" dirty="0" smtClean="0">
              <a:latin typeface="Times New Roman Tj" pitchFamily="18" charset="-52"/>
            </a:endParaRPr>
          </a:p>
          <a:p>
            <a:pPr marL="109728" lvl="0" indent="0" algn="just">
              <a:buNone/>
            </a:pPr>
            <a:r>
              <a:rPr lang="tt-RU" sz="2400" dirty="0" smtClean="0">
                <a:latin typeface="Times New Roman Tj" pitchFamily="18" charset="-52"/>
              </a:rPr>
              <a:t>      Мањмадова </a:t>
            </a:r>
            <a:r>
              <a:rPr lang="tt-RU" sz="2400" dirty="0" smtClean="0">
                <a:latin typeface="Times New Roman Tj" pitchFamily="18" charset="-52"/>
              </a:rPr>
              <a:t>Дилноза Ќобилљоновна –донишљўи курси дуюми факултети “Кори њамширагї”.</a:t>
            </a:r>
            <a:endParaRPr lang="ru-RU" sz="2400" dirty="0" smtClean="0">
              <a:latin typeface="Times New Roman Tj" pitchFamily="18" charset="-52"/>
            </a:endParaRPr>
          </a:p>
          <a:p>
            <a:pPr marL="109728" lvl="0" indent="0" algn="just">
              <a:buNone/>
            </a:pPr>
            <a:r>
              <a:rPr lang="tt-RU" sz="2400" dirty="0" smtClean="0">
                <a:latin typeface="Times New Roman Tj" pitchFamily="18" charset="-52"/>
              </a:rPr>
              <a:t>       Тагоева </a:t>
            </a:r>
            <a:r>
              <a:rPr lang="tt-RU" sz="2400" dirty="0" smtClean="0">
                <a:latin typeface="Times New Roman Tj" pitchFamily="18" charset="-52"/>
              </a:rPr>
              <a:t>Марљона Абдулхайровна –донишљўи курси сеюми факултети “Кори табобатї”.</a:t>
            </a:r>
            <a:endParaRPr lang="ru-RU" sz="2400" dirty="0" smtClean="0">
              <a:latin typeface="Times New Roman Tj" pitchFamily="18" charset="-52"/>
            </a:endParaRPr>
          </a:p>
          <a:p>
            <a:pPr marL="109728" lvl="0" indent="0" algn="just">
              <a:buNone/>
            </a:pPr>
            <a:r>
              <a:rPr lang="tt-RU" sz="2400" dirty="0" smtClean="0">
                <a:latin typeface="Times New Roman Tj" pitchFamily="18" charset="-52"/>
              </a:rPr>
              <a:t>      Исматуллозода </a:t>
            </a:r>
            <a:r>
              <a:rPr lang="tt-RU" sz="2400" dirty="0" smtClean="0">
                <a:latin typeface="Times New Roman Tj" pitchFamily="18" charset="-52"/>
              </a:rPr>
              <a:t>Зуњро –донишљўи курси сеюми факултети “Кори њамширагї”.</a:t>
            </a:r>
            <a:endParaRPr lang="ru-RU" sz="2400" dirty="0" smtClean="0">
              <a:latin typeface="Times New Roman Tj" pitchFamily="18" charset="-52"/>
            </a:endParaRPr>
          </a:p>
          <a:p>
            <a:endParaRPr lang="ru-RU" sz="1900" dirty="0"/>
          </a:p>
        </p:txBody>
      </p:sp>
    </p:spTree>
    <p:extLst>
      <p:ext uri="{BB962C8B-B14F-4D97-AF65-F5344CB8AC3E}">
        <p14:creationId xmlns:p14="http://schemas.microsoft.com/office/powerpoint/2010/main" val="5411842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674635"/>
          </a:xfrm>
        </p:spPr>
        <p:txBody>
          <a:bodyPr>
            <a:normAutofit fontScale="85000" lnSpcReduction="20000"/>
          </a:bodyPr>
          <a:lstStyle/>
          <a:p>
            <a:pPr marL="109728" indent="0" algn="just">
              <a:buNone/>
            </a:pPr>
            <a:r>
              <a:rPr lang="tt-RU" sz="2800" dirty="0" smtClean="0">
                <a:latin typeface="Times New Roman Tj" pitchFamily="18" charset="-52"/>
              </a:rPr>
              <a:t>      Инчунин </a:t>
            </a:r>
            <a:r>
              <a:rPr lang="tt-RU" sz="2800" dirty="0">
                <a:latin typeface="Times New Roman Tj" pitchFamily="18" charset="-52"/>
              </a:rPr>
              <a:t>мутобиќи Низомномаи таъйин ва пардохти стипендияи донишҷӯёни муассисаҳои таҳсилоти миёна ва олии касбии Ҷумҳурии Тоҷикистон, ки бо ќарори мушовараи Вазорати маориф ва илми Љумњурии Тољикистон аз 27.12 соли 2014, №25/6 тасдиќ карда шудааст, фармоиши Вазорати маориф ва илми Љумњурии Тољикистон аз 07.09 соли 2020, №2053 “Дар бораи татбиќи фармони Президенти Љумњурии Тољикистон аз 04.08 соли 2020, №1580, “Оид ба тадбирњои тақвият бахшидани сатҳи ҳифзи иҷтимоии аҳолӣ ва зиёд намудани маоши амалкунандаи вазифавии хизматчиёни давлатӣ, кормандони муассисаю ташкилотҳои буҷавӣ андозаи нафақа ва стипендия””, натиҷаи имтиҳонҳои қабул, сессияи тобистона ва </a:t>
            </a:r>
            <a:r>
              <a:rPr lang="tg-Cyrl-TJ" sz="2800" dirty="0">
                <a:latin typeface="Times New Roman Tj" pitchFamily="18" charset="-52"/>
              </a:rPr>
              <a:t>қарори </a:t>
            </a:r>
            <a:r>
              <a:rPr lang="tt-RU" sz="2800" dirty="0">
                <a:latin typeface="Times New Roman Tj" pitchFamily="18" charset="-52"/>
              </a:rPr>
              <a:t>ҷаласаи комиссияи стипендиядињї аз 11.09 соли 2020, №1 дар коллељ 891 нафар донишљўён дар соли тањсили 2020-2021 стипендия дода мешавад.</a:t>
            </a:r>
            <a:endParaRPr lang="ru-RU" sz="2800" dirty="0">
              <a:latin typeface="Times New Roman Tj" pitchFamily="18" charset="-52"/>
            </a:endParaRPr>
          </a:p>
          <a:p>
            <a:pPr marL="109728" indent="0" algn="just">
              <a:buNone/>
            </a:pPr>
            <a:endParaRPr lang="ru-RU" dirty="0"/>
          </a:p>
        </p:txBody>
      </p:sp>
    </p:spTree>
    <p:extLst>
      <p:ext uri="{BB962C8B-B14F-4D97-AF65-F5344CB8AC3E}">
        <p14:creationId xmlns:p14="http://schemas.microsoft.com/office/powerpoint/2010/main" val="2429311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548680"/>
            <a:ext cx="8229600" cy="5458611"/>
          </a:xfrm>
        </p:spPr>
        <p:txBody>
          <a:bodyPr>
            <a:normAutofit/>
          </a:bodyPr>
          <a:lstStyle/>
          <a:p>
            <a:pPr marL="109728" indent="0" algn="just">
              <a:buNone/>
            </a:pPr>
            <a:r>
              <a:rPr lang="tt-RU" sz="2800" dirty="0" smtClean="0">
                <a:latin typeface="Times New Roman Tj" pitchFamily="18" charset="-52"/>
              </a:rPr>
              <a:t>    Дар </a:t>
            </a:r>
            <a:r>
              <a:rPr lang="tt-RU" sz="2800" dirty="0" smtClean="0">
                <a:latin typeface="Times New Roman Tj" pitchFamily="18" charset="-52"/>
              </a:rPr>
              <a:t>давоми соли 2020 ба 10 нафар донишљўёни ниёзманд ва ятимону маъюбон кумакњои пулї дар ҳаҷми 100 сомонӣ ва бо маќсади пешгирии бемории COVID -19 донишљўён бо ниќоб ва мањлулњои антисептикї таъмин карда шудаанд.</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Ѓайр </a:t>
            </a:r>
            <a:r>
              <a:rPr lang="tt-RU" sz="2800" dirty="0" smtClean="0">
                <a:latin typeface="Times New Roman Tj" pitchFamily="18" charset="-52"/>
              </a:rPr>
              <a:t>аз ин барои донишљўён ба бунгоњи тиббии хобгоњи коллељ доруворињои ёрии аввалини тиббї ворид карда шуд.</a:t>
            </a:r>
            <a:endParaRPr lang="ru-RU" sz="2800" dirty="0" smtClean="0">
              <a:latin typeface="Times New Roman Tj" pitchFamily="18" charset="-52"/>
            </a:endParaRPr>
          </a:p>
          <a:p>
            <a:pPr marL="109728" indent="0" algn="just">
              <a:buNone/>
            </a:pPr>
            <a:r>
              <a:rPr lang="tt-RU" sz="2800" dirty="0" smtClean="0">
                <a:latin typeface="Times New Roman Tj" pitchFamily="18" charset="-52"/>
              </a:rPr>
              <a:t>    Дар </a:t>
            </a:r>
            <a:r>
              <a:rPr lang="tt-RU" sz="2800" dirty="0" smtClean="0">
                <a:latin typeface="Times New Roman Tj" pitchFamily="18" charset="-52"/>
              </a:rPr>
              <a:t>озмуни “Донишљўи сол” барои 7 нафар донишљўёни бењтарин ҳамагӣ 1600 сомонї људо карда шуд.</a:t>
            </a:r>
            <a:endParaRPr lang="ru-RU" sz="2800" dirty="0" smtClean="0">
              <a:latin typeface="Times New Roman Tj" pitchFamily="18" charset="-52"/>
            </a:endParaRPr>
          </a:p>
          <a:p>
            <a:endParaRPr lang="ru-RU" dirty="0"/>
          </a:p>
        </p:txBody>
      </p:sp>
    </p:spTree>
    <p:extLst>
      <p:ext uri="{BB962C8B-B14F-4D97-AF65-F5344CB8AC3E}">
        <p14:creationId xmlns:p14="http://schemas.microsoft.com/office/powerpoint/2010/main" val="10107594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836712"/>
            <a:ext cx="8229600" cy="5170579"/>
          </a:xfrm>
        </p:spPr>
        <p:txBody>
          <a:bodyPr>
            <a:normAutofit/>
          </a:bodyPr>
          <a:lstStyle/>
          <a:p>
            <a:pPr marL="109728" indent="0" algn="just">
              <a:buNone/>
            </a:pPr>
            <a:r>
              <a:rPr lang="ru-RU" sz="2400" dirty="0" smtClean="0">
                <a:latin typeface="Times New Roman Tj" pitchFamily="18" charset="-52"/>
              </a:rPr>
              <a:t>       Дар </a:t>
            </a:r>
            <a:r>
              <a:rPr lang="ru-RU" sz="2400" dirty="0" err="1" smtClean="0">
                <a:latin typeface="Times New Roman Tj" pitchFamily="18" charset="-52"/>
              </a:rPr>
              <a:t>асоси</a:t>
            </a:r>
            <a:r>
              <a:rPr lang="ru-RU" sz="2400" dirty="0" smtClean="0">
                <a:latin typeface="Times New Roman Tj" pitchFamily="18" charset="-52"/>
              </a:rPr>
              <a:t> </a:t>
            </a:r>
            <a:r>
              <a:rPr lang="ru-RU" sz="2400" dirty="0" err="1" smtClean="0">
                <a:latin typeface="Times New Roman Tj" pitchFamily="18" charset="-52"/>
              </a:rPr>
              <a:t>дастуру</a:t>
            </a:r>
            <a:r>
              <a:rPr lang="ru-RU" sz="2400" dirty="0" smtClean="0">
                <a:latin typeface="Times New Roman Tj" pitchFamily="18" charset="-52"/>
              </a:rPr>
              <a:t> </a:t>
            </a:r>
            <a:r>
              <a:rPr lang="ru-RU" sz="2400" dirty="0" err="1" smtClean="0">
                <a:latin typeface="Times New Roman Tj" pitchFamily="18" charset="-52"/>
              </a:rPr>
              <a:t>супориш</a:t>
            </a:r>
            <a:r>
              <a:rPr lang="tg-Cyrl-TJ" sz="2400" dirty="0" smtClean="0">
                <a:latin typeface="Times New Roman Tj" pitchFamily="18" charset="-52"/>
              </a:rPr>
              <a:t>ҳои Ҳукумати Ҷумҳурии Тоҷикистон, вилояти Хатлон ва раиси шаҳри Кӯлоб дар замини наздиҳавлигии Коллеҷ гармхона ташкил карда шуд. </a:t>
            </a:r>
            <a:endParaRPr lang="ru-RU" sz="2400" dirty="0">
              <a:latin typeface="Times New Roman Tj" pitchFamily="18" charset="-52"/>
            </a:endParaRPr>
          </a:p>
        </p:txBody>
      </p:sp>
      <p:sp>
        <p:nvSpPr>
          <p:cNvPr id="3" name="Заголовок 2"/>
          <p:cNvSpPr>
            <a:spLocks noGrp="1"/>
          </p:cNvSpPr>
          <p:nvPr>
            <p:ph type="title"/>
          </p:nvPr>
        </p:nvSpPr>
        <p:spPr/>
        <p:txBody>
          <a:bodyPr>
            <a:normAutofit fontScale="90000"/>
          </a:bodyPr>
          <a:lstStyle/>
          <a:p>
            <a:pPr algn="ctr"/>
            <a:r>
              <a:rPr lang="ru-RU" sz="3100" dirty="0">
                <a:latin typeface="Times New Roman Tj" pitchFamily="18" charset="-52"/>
              </a:rPr>
              <a:t>ТАШКИЛИ ГАРМХОНА</a:t>
            </a:r>
            <a:br>
              <a:rPr lang="ru-RU" sz="3100" dirty="0">
                <a:latin typeface="Times New Roman Tj" pitchFamily="18" charset="-52"/>
              </a:rPr>
            </a:br>
            <a:endParaRPr lang="ru-RU" dirty="0">
              <a:latin typeface="Times New Roman Tj" pitchFamily="18" charset="-52"/>
            </a:endParaRPr>
          </a:p>
        </p:txBody>
      </p:sp>
      <p:pic>
        <p:nvPicPr>
          <p:cNvPr id="102402" name="Picture 2" descr="D:\Документы НОУТБУКА\Мои документы\ТАЪЛИМ КУЛОБ\СУРАТХОИ ГУНОГУН КТ КУЛОБ\суратхо КТ КУЛОБ 1\20210106_103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48880"/>
            <a:ext cx="914400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322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Metro</Template>
  <TotalTime>10741</TotalTime>
  <Words>4026</Words>
  <Application>Microsoft Office PowerPoint</Application>
  <PresentationFormat>Экран (4:3)</PresentationFormat>
  <Paragraphs>310</Paragraphs>
  <Slides>105</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105</vt:i4>
      </vt:variant>
    </vt:vector>
  </HeadingPairs>
  <TitlesOfParts>
    <vt:vector size="107" baseType="lpstr">
      <vt:lpstr>Открытая</vt:lpstr>
      <vt:lpstr>Лист Microsoft Excel 97-2003</vt:lpstr>
      <vt:lpstr>МУАССИСАИ ДАВЛАТИИ ТАЪЛИМИИ “КОЛЛЕҶИ ТИББИИ Ш.КУЛОБ БА НОМИ РАҲМОНЗОДА  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КАБИНЕТҲОИ ТАЪЛИМИИ ТАҲХОНА</vt:lpstr>
      <vt:lpstr>Презентация PowerPoint</vt:lpstr>
      <vt:lpstr>Презентация PowerPoint</vt:lpstr>
      <vt:lpstr>Презентация PowerPoint</vt:lpstr>
      <vt:lpstr>Презентация PowerPoint</vt:lpstr>
      <vt:lpstr>Таъмири ҳаммоми хобгоҳ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КАБИНЕТИ МЕТОДӢ</vt:lpstr>
      <vt:lpstr>Презентация PowerPoint</vt:lpstr>
      <vt:lpstr>Презентация PowerPoint</vt:lpstr>
      <vt:lpstr>Иштироки омӯзгорон дар семинару конференсияҳои илмӣ</vt:lpstr>
      <vt:lpstr>Презентация PowerPoint</vt:lpstr>
      <vt:lpstr>Презентация PowerPoint</vt:lpstr>
      <vt:lpstr>Презентация PowerPoint</vt:lpstr>
      <vt:lpstr>КИТОБХОНА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Муқоисаи нишондоди сифати таҳсилот мутобиқи натиҷаи аттестатсияи хатм</vt:lpstr>
      <vt:lpstr>Шумораи дипломҳои аъло нисбат ба хатми соли 2019 – 16 адад зиёд мебошад.</vt:lpstr>
      <vt:lpstr>Презентация PowerPoint</vt:lpstr>
      <vt:lpstr>Презентация PowerPoint</vt:lpstr>
      <vt:lpstr>Презентация PowerPoint</vt:lpstr>
      <vt:lpstr>ҶАМЪБАСТИ ОЗМУНИ БЕҲТАРИН ОМӮЗГОР ВА ДОНИШҶӮИ СОЛ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Ҷараёни бесироятгардонии биноҳҳои таълимии коллеҷ</vt:lpstr>
      <vt:lpstr>   Ҳамчунин дар даромадгоњњои коллељ дизбарерњо (гузаргоњњои безараргардонї) мутобиќи талаботњои санитарию эпидемиологї таъмин карда, аз љониби навбатдорон мунтазам бо мањлулњои хлордор безарар гардонида мешаванд. Ҳамчунин коллеҷ бо 7 адад ҳароратсанҷҳои фосилавӣ ва маҳлулҳои спиртдор барои бесироятгардонии дастон таъмин карда шудааст, ки ҳами даромадгоҳҳо бо онҳо таъмин буда, ҳангоми воридшавии омўзгорон ва донишҷӯён ҳарорати баданашон санҷида шуда, дастони онҳо бесироят гардонида мешаванд. Ҳамаи омӯзгорон ва донишҷӯён бо ниқоб таъмин мебошанд ва риояи ниқобпушӣ ва фосилаи иҷтимоӣ ҳангоми қарордошт дар биноҳои таълимӣ ва машғулиятҳо аз тарафи омӯзгорон назорат карда мешавад.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Тамоюли зиёдшавии сифати таљрибаомўзї дар 5 соли охир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Газетаи Дармонбахш</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ТАШКИЛИ ГАРМХОНА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acer</dc:creator>
  <cp:lastModifiedBy>Пользователь Windows</cp:lastModifiedBy>
  <cp:revision>230</cp:revision>
  <cp:lastPrinted>2021-01-07T04:43:13Z</cp:lastPrinted>
  <dcterms:created xsi:type="dcterms:W3CDTF">2019-12-25T11:20:46Z</dcterms:created>
  <dcterms:modified xsi:type="dcterms:W3CDTF">2021-01-07T04:50:21Z</dcterms:modified>
</cp:coreProperties>
</file>